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375" r:id="rId5"/>
    <p:sldId id="376" r:id="rId6"/>
    <p:sldId id="378" r:id="rId7"/>
    <p:sldId id="377" r:id="rId8"/>
    <p:sldId id="379" r:id="rId9"/>
    <p:sldId id="391" r:id="rId10"/>
    <p:sldId id="380" r:id="rId11"/>
    <p:sldId id="381" r:id="rId12"/>
    <p:sldId id="382" r:id="rId13"/>
    <p:sldId id="383" r:id="rId14"/>
    <p:sldId id="384" r:id="rId15"/>
    <p:sldId id="385" r:id="rId16"/>
    <p:sldId id="386" r:id="rId17"/>
    <p:sldId id="387" r:id="rId18"/>
    <p:sldId id="388" r:id="rId19"/>
    <p:sldId id="389" r:id="rId20"/>
    <p:sldId id="390" r:id="rId21"/>
    <p:sldId id="394" r:id="rId22"/>
    <p:sldId id="395" r:id="rId23"/>
    <p:sldId id="396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69" r:id="rId34"/>
    <p:sldId id="270" r:id="rId35"/>
    <p:sldId id="258" r:id="rId36"/>
    <p:sldId id="259" r:id="rId37"/>
    <p:sldId id="273" r:id="rId38"/>
    <p:sldId id="334" r:id="rId39"/>
    <p:sldId id="352" r:id="rId40"/>
    <p:sldId id="353" r:id="rId41"/>
    <p:sldId id="335" r:id="rId42"/>
    <p:sldId id="332" r:id="rId43"/>
    <p:sldId id="360" r:id="rId44"/>
    <p:sldId id="275" r:id="rId45"/>
    <p:sldId id="392" r:id="rId46"/>
    <p:sldId id="338" r:id="rId47"/>
    <p:sldId id="287" r:id="rId48"/>
    <p:sldId id="291" r:id="rId49"/>
    <p:sldId id="277" r:id="rId50"/>
    <p:sldId id="359" r:id="rId51"/>
    <p:sldId id="282" r:id="rId52"/>
    <p:sldId id="281" r:id="rId53"/>
    <p:sldId id="354" r:id="rId54"/>
    <p:sldId id="355" r:id="rId55"/>
    <p:sldId id="393" r:id="rId56"/>
    <p:sldId id="356" r:id="rId57"/>
    <p:sldId id="374" r:id="rId58"/>
    <p:sldId id="358" r:id="rId59"/>
    <p:sldId id="362" r:id="rId60"/>
    <p:sldId id="361" r:id="rId61"/>
    <p:sldId id="366" r:id="rId62"/>
    <p:sldId id="370" r:id="rId63"/>
    <p:sldId id="363" r:id="rId64"/>
    <p:sldId id="364" r:id="rId65"/>
    <p:sldId id="357" r:id="rId66"/>
    <p:sldId id="365" r:id="rId67"/>
    <p:sldId id="371" r:id="rId68"/>
    <p:sldId id="367" r:id="rId69"/>
    <p:sldId id="368" r:id="rId70"/>
    <p:sldId id="372" r:id="rId71"/>
    <p:sldId id="373" r:id="rId72"/>
    <p:sldId id="369" r:id="rId73"/>
    <p:sldId id="350" r:id="rId74"/>
    <p:sldId id="271" r:id="rId7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4649" autoAdjust="0"/>
  </p:normalViewPr>
  <p:slideViewPr>
    <p:cSldViewPr>
      <p:cViewPr varScale="1">
        <p:scale>
          <a:sx n="50" d="100"/>
          <a:sy n="50" d="100"/>
        </p:scale>
        <p:origin x="562" y="31"/>
      </p:cViewPr>
      <p:guideLst>
        <p:guide orient="horz" pos="2150"/>
        <p:guide pos="2880"/>
      </p:guideLst>
    </p:cSldViewPr>
  </p:slideViewPr>
  <p:outlineViewPr>
    <p:cViewPr>
      <p:scale>
        <a:sx n="33" d="100"/>
        <a:sy n="33" d="100"/>
      </p:scale>
      <p:origin x="0" y="81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8" Type="http://schemas.openxmlformats.org/officeDocument/2006/relationships/tableStyles" Target="tableStyles.xml"/><Relationship Id="rId77" Type="http://schemas.openxmlformats.org/officeDocument/2006/relationships/viewProps" Target="viewProps.xml"/><Relationship Id="rId76" Type="http://schemas.openxmlformats.org/officeDocument/2006/relationships/presProps" Target="presProps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C0246-7E55-4047-8F4F-6EF282C10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07B38-51E0-4F76-85C7-7C2D9E444D9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7A356-14DC-49D0-AAB0-DB63B61B371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7A356-14DC-49D0-AAB0-DB63B61B3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7A356-14DC-49D0-AAB0-DB63B61B3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7A356-14DC-49D0-AAB0-DB63B61B3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7A356-14DC-49D0-AAB0-DB63B61B3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3" cstate="print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4" cstate="print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jpeg"/><Relationship Id="rId8" Type="http://schemas.openxmlformats.org/officeDocument/2006/relationships/image" Target="../media/image24.jpeg"/><Relationship Id="rId7" Type="http://schemas.openxmlformats.org/officeDocument/2006/relationships/image" Target="../media/image23.jpeg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55776" y="3805640"/>
            <a:ext cx="40324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</a:rPr>
              <a:t>石应轩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45421" y="2883643"/>
            <a:ext cx="6810955" cy="646331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北京中医药大学临床特聘专家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935315" y="5157192"/>
            <a:ext cx="12057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1" dirty="0">
                <a:ln w="12700">
                  <a:solidFill>
                    <a:srgbClr val="001B36">
                      <a:satMod val="1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</a:t>
            </a:r>
            <a:endParaRPr lang="zh-CN" altLang="en-US" sz="2800" b="1" dirty="0">
              <a:ln w="12700">
                <a:solidFill>
                  <a:srgbClr val="001B36">
                    <a:satMod val="1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1065510"/>
            <a:ext cx="78488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柴胡剂的临床应用</a:t>
            </a:r>
            <a:endParaRPr lang="zh-CN" altLang="en-US" sz="5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a36acaf2edda3cc955e03ec00e93901203f924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43608" y="1340768"/>
            <a:ext cx="3026847" cy="355197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67544" y="5517232"/>
            <a:ext cx="79752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纪念胡希恕先生诞辰一百二十周年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2864" y="260648"/>
            <a:ext cx="7879080" cy="10156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</a:rPr>
              <a:t>继承弘扬祖国经方医学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8104" y="2204864"/>
            <a:ext cx="30243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胡希恕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: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又名胡禧绪，汉族，生于辽宁省沈阳市，是我国近代著名中医经方临床家、教育家。被日本中医界赞誉为“中国有独特理论体系的、著名的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伤寒论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研究者、经方家”。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4" y="501317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(1898.03.10---1984.03.01)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2558" r="2749" b="5113"/>
          <a:stretch>
            <a:fillRect/>
          </a:stretch>
        </p:blipFill>
        <p:spPr>
          <a:xfrm>
            <a:off x="251520" y="332656"/>
            <a:ext cx="8640960" cy="583264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b="5113"/>
          <a:stretch>
            <a:fillRect/>
          </a:stretch>
        </p:blipFill>
        <p:spPr>
          <a:xfrm>
            <a:off x="269776" y="2420888"/>
            <a:ext cx="8604448" cy="374441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1560" y="620688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胡老学说相关著作</a:t>
            </a:r>
            <a:endParaRPr lang="zh-CN" altLang="en-US" sz="54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6" b="5113"/>
          <a:stretch>
            <a:fillRect/>
          </a:stretch>
        </p:blipFill>
        <p:spPr>
          <a:xfrm>
            <a:off x="395536" y="1700808"/>
            <a:ext cx="7452320" cy="47702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27584" y="386926"/>
            <a:ext cx="6696744" cy="9233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</a:rPr>
              <a:t>胡老笔记</a:t>
            </a:r>
            <a:endParaRPr lang="zh-CN" altLang="en-US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箭头连接符 23"/>
          <p:cNvCxnSpPr/>
          <p:nvPr/>
        </p:nvCxnSpPr>
        <p:spPr>
          <a:xfrm flipV="1">
            <a:off x="2369369" y="1988840"/>
            <a:ext cx="618455" cy="162018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V="1">
            <a:off x="2369369" y="2564904"/>
            <a:ext cx="618455" cy="104411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endCxn id="66" idx="1"/>
          </p:cNvCxnSpPr>
          <p:nvPr/>
        </p:nvCxnSpPr>
        <p:spPr>
          <a:xfrm flipV="1">
            <a:off x="2369369" y="3573016"/>
            <a:ext cx="690463" cy="3600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 flipV="1">
            <a:off x="2369369" y="2996952"/>
            <a:ext cx="690463" cy="61206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2411760" y="3645024"/>
            <a:ext cx="618455" cy="36468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2369369" y="3609020"/>
            <a:ext cx="690463" cy="79673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2369369" y="3609020"/>
            <a:ext cx="762471" cy="126014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2369369" y="3609020"/>
            <a:ext cx="762471" cy="16921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/>
          <p:nvPr/>
        </p:nvCxnSpPr>
        <p:spPr>
          <a:xfrm>
            <a:off x="683568" y="2132856"/>
            <a:ext cx="432048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/>
          <p:nvPr/>
        </p:nvCxnSpPr>
        <p:spPr>
          <a:xfrm>
            <a:off x="683568" y="4365104"/>
            <a:ext cx="432048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/>
          <p:cNvCxnSpPr>
            <a:stCxn id="56" idx="0"/>
            <a:endCxn id="52" idx="2"/>
          </p:cNvCxnSpPr>
          <p:nvPr/>
        </p:nvCxnSpPr>
        <p:spPr>
          <a:xfrm flipV="1">
            <a:off x="1331640" y="3465004"/>
            <a:ext cx="648072" cy="46805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箭头连接符 72"/>
          <p:cNvCxnSpPr>
            <a:stCxn id="55" idx="2"/>
          </p:cNvCxnSpPr>
          <p:nvPr/>
        </p:nvCxnSpPr>
        <p:spPr>
          <a:xfrm>
            <a:off x="1331640" y="2708920"/>
            <a:ext cx="618455" cy="72008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506979" y="973053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吕治峰     中医执业医师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鲍艳举 （博士后）  广安门医院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08104" y="162880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郭聚忠      中医执业医师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508104" y="198884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张红          中医执业医师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508104" y="232131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张文放     河南省中医院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08104" y="299695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朱仲云       副主任医师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08104" y="263691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任晓飞      河南省中医院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436096" y="335699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石耿帅        执业中药师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436096" y="364502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石亚雅       首医硕士研究生    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436096" y="400506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王高生        基层医生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436096" y="436510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吴新亮        河南舞阳县中医院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436096" y="472514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李煜洁        河南洛阳中医药学校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436096" y="501317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李济洲        河南洛阳中医药学校  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436096" y="5301208"/>
            <a:ext cx="370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王晓晓        北中医硕士研究生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436096" y="558924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杨兆爽        北中医硕士研究生                          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436096" y="648866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文鸿智         天津中医药大学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436096" y="616530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赛亚辉   山西中医药大学硕士研究生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95" name="直接箭头连接符 94"/>
          <p:cNvCxnSpPr/>
          <p:nvPr/>
        </p:nvCxnSpPr>
        <p:spPr>
          <a:xfrm flipV="1">
            <a:off x="4139952" y="3717032"/>
            <a:ext cx="504056" cy="64807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箭头连接符 96"/>
          <p:cNvCxnSpPr/>
          <p:nvPr/>
        </p:nvCxnSpPr>
        <p:spPr>
          <a:xfrm flipV="1">
            <a:off x="4067944" y="3645024"/>
            <a:ext cx="648072" cy="21602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箭头连接符 101"/>
          <p:cNvCxnSpPr/>
          <p:nvPr/>
        </p:nvCxnSpPr>
        <p:spPr>
          <a:xfrm>
            <a:off x="3779912" y="3068960"/>
            <a:ext cx="936104" cy="57606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108"/>
          <p:cNvCxnSpPr/>
          <p:nvPr/>
        </p:nvCxnSpPr>
        <p:spPr>
          <a:xfrm>
            <a:off x="3707904" y="1916832"/>
            <a:ext cx="1008112" cy="172819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箭头连接符 110"/>
          <p:cNvCxnSpPr/>
          <p:nvPr/>
        </p:nvCxnSpPr>
        <p:spPr>
          <a:xfrm>
            <a:off x="3923928" y="2636912"/>
            <a:ext cx="792088" cy="100811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5436096" y="587727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李卓             北中医硕士研究生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7" name="左大括号 116"/>
          <p:cNvSpPr/>
          <p:nvPr/>
        </p:nvSpPr>
        <p:spPr>
          <a:xfrm>
            <a:off x="4932040" y="1050995"/>
            <a:ext cx="576064" cy="5618365"/>
          </a:xfrm>
          <a:prstGeom prst="leftBrace">
            <a:avLst>
              <a:gd name="adj1" fmla="val 8333"/>
              <a:gd name="adj2" fmla="val 4135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611560" y="-85457"/>
            <a:ext cx="7488832" cy="98488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sz="4000" b="1" dirty="0">
                <a:solidFill>
                  <a:schemeClr val="bg1"/>
                </a:solidFill>
              </a:rPr>
              <a:t>胡（希恕）氏伤寒学派传承谱系</a:t>
            </a:r>
            <a:endParaRPr lang="zh-CN" altLang="en-US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2" name="圆柱形 51"/>
          <p:cNvSpPr/>
          <p:nvPr/>
        </p:nvSpPr>
        <p:spPr>
          <a:xfrm>
            <a:off x="1979712" y="2852936"/>
            <a:ext cx="432048" cy="1224136"/>
          </a:xfrm>
          <a:prstGeom prst="ca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胡希恕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115616" y="1844824"/>
            <a:ext cx="432048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王祥徵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115616" y="3933056"/>
            <a:ext cx="43204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朱壶山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79512" y="1484784"/>
            <a:ext cx="432048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某御医</a:t>
            </a:r>
            <a:endParaRPr lang="zh-CN" altLang="en-US" dirty="0"/>
          </a:p>
        </p:txBody>
      </p:sp>
      <p:sp>
        <p:nvSpPr>
          <p:cNvPr id="58" name="矩形 57"/>
          <p:cNvSpPr/>
          <p:nvPr/>
        </p:nvSpPr>
        <p:spPr>
          <a:xfrm>
            <a:off x="179512" y="3717032"/>
            <a:ext cx="43204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唐容川</a:t>
            </a:r>
            <a:endParaRPr lang="zh-CN" altLang="en-US" dirty="0"/>
          </a:p>
        </p:txBody>
      </p:sp>
      <p:sp>
        <p:nvSpPr>
          <p:cNvPr id="59" name="矩形 58"/>
          <p:cNvSpPr/>
          <p:nvPr/>
        </p:nvSpPr>
        <p:spPr>
          <a:xfrm>
            <a:off x="3203848" y="5157192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单志华</a:t>
            </a:r>
            <a:endParaRPr lang="zh-CN" altLang="en-US" dirty="0"/>
          </a:p>
        </p:txBody>
      </p:sp>
      <p:sp>
        <p:nvSpPr>
          <p:cNvPr id="60" name="矩形 59"/>
          <p:cNvSpPr/>
          <p:nvPr/>
        </p:nvSpPr>
        <p:spPr>
          <a:xfrm>
            <a:off x="3203848" y="4797152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陈雁黎</a:t>
            </a:r>
            <a:endParaRPr lang="zh-CN" altLang="en-US" dirty="0"/>
          </a:p>
        </p:txBody>
      </p:sp>
      <p:sp>
        <p:nvSpPr>
          <p:cNvPr id="61" name="矩形 60"/>
          <p:cNvSpPr/>
          <p:nvPr/>
        </p:nvSpPr>
        <p:spPr>
          <a:xfrm>
            <a:off x="3131840" y="4365104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樊正伦</a:t>
            </a:r>
            <a:endParaRPr lang="zh-CN" altLang="en-US" dirty="0"/>
          </a:p>
        </p:txBody>
      </p:sp>
      <p:sp>
        <p:nvSpPr>
          <p:cNvPr id="62" name="矩形 61"/>
          <p:cNvSpPr/>
          <p:nvPr/>
        </p:nvSpPr>
        <p:spPr>
          <a:xfrm>
            <a:off x="3059832" y="3861048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段治钧</a:t>
            </a:r>
            <a:endParaRPr lang="zh-CN" altLang="en-US" dirty="0"/>
          </a:p>
        </p:txBody>
      </p:sp>
      <p:sp>
        <p:nvSpPr>
          <p:cNvPr id="66" name="矩形 65"/>
          <p:cNvSpPr/>
          <p:nvPr/>
        </p:nvSpPr>
        <p:spPr>
          <a:xfrm>
            <a:off x="3059832" y="3429000"/>
            <a:ext cx="93610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胡跃</a:t>
            </a:r>
            <a:endParaRPr lang="zh-CN" altLang="en-US" dirty="0"/>
          </a:p>
        </p:txBody>
      </p:sp>
      <p:sp>
        <p:nvSpPr>
          <p:cNvPr id="69" name="矩形 68"/>
          <p:cNvSpPr/>
          <p:nvPr/>
        </p:nvSpPr>
        <p:spPr>
          <a:xfrm>
            <a:off x="3059832" y="2924944"/>
            <a:ext cx="91440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冯世纶</a:t>
            </a:r>
            <a:endParaRPr lang="zh-CN" altLang="en-US" dirty="0"/>
          </a:p>
        </p:txBody>
      </p:sp>
      <p:sp>
        <p:nvSpPr>
          <p:cNvPr id="70" name="矩形 69"/>
          <p:cNvSpPr/>
          <p:nvPr/>
        </p:nvSpPr>
        <p:spPr>
          <a:xfrm>
            <a:off x="2987824" y="2492896"/>
            <a:ext cx="936104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张长恩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2987824" y="1916832"/>
            <a:ext cx="936104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陈大启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4716016" y="3212976"/>
            <a:ext cx="360040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石应轩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6624736" cy="1143000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胡（希恕）氏伤寒学派简介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412776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宗师（学术带头人）：胡希恕教授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988840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论点（研究课题）：辩方证是辩证尖端；</a:t>
            </a: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                                    </a:t>
            </a:r>
            <a:r>
              <a:rPr lang="zh-CN" altLang="en-US" b="1" dirty="0">
                <a:solidFill>
                  <a:schemeClr val="bg1"/>
                </a:solidFill>
              </a:rPr>
              <a:t>临床治疗有无疗效，在于方证是否对应。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780928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传世著作：</a:t>
            </a:r>
            <a:r>
              <a:rPr lang="en-US" altLang="zh-CN" b="1" dirty="0">
                <a:solidFill>
                  <a:schemeClr val="bg1"/>
                </a:solidFill>
              </a:rPr>
              <a:t>《</a:t>
            </a:r>
            <a:r>
              <a:rPr lang="zh-CN" altLang="en-US" b="1" dirty="0">
                <a:solidFill>
                  <a:schemeClr val="bg1"/>
                </a:solidFill>
              </a:rPr>
              <a:t>胡希恕伤寒论讲座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、</a:t>
            </a:r>
            <a:r>
              <a:rPr lang="en-US" altLang="zh-CN" b="1" dirty="0">
                <a:solidFill>
                  <a:schemeClr val="bg1"/>
                </a:solidFill>
              </a:rPr>
              <a:t>《</a:t>
            </a:r>
            <a:r>
              <a:rPr lang="zh-CN" altLang="en-US" b="1" dirty="0">
                <a:solidFill>
                  <a:schemeClr val="bg1"/>
                </a:solidFill>
              </a:rPr>
              <a:t>胡希恕金匮要略讲座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3356992"/>
            <a:ext cx="84969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人才传承链条：</a:t>
            </a: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 </a:t>
            </a:r>
            <a:r>
              <a:rPr lang="zh-CN" altLang="en-US" b="1" dirty="0">
                <a:solidFill>
                  <a:schemeClr val="bg1"/>
                </a:solidFill>
              </a:rPr>
              <a:t>第</a:t>
            </a:r>
            <a:r>
              <a:rPr lang="en-US" altLang="zh-CN" b="1" dirty="0">
                <a:solidFill>
                  <a:schemeClr val="bg1"/>
                </a:solidFill>
              </a:rPr>
              <a:t> </a:t>
            </a:r>
            <a:r>
              <a:rPr lang="zh-CN" altLang="en-US" b="1" dirty="0">
                <a:solidFill>
                  <a:schemeClr val="bg1"/>
                </a:solidFill>
              </a:rPr>
              <a:t>一代：胡希恕教授；</a:t>
            </a: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 </a:t>
            </a:r>
            <a:r>
              <a:rPr lang="zh-CN" altLang="en-US" b="1" dirty="0">
                <a:solidFill>
                  <a:schemeClr val="bg1"/>
                </a:solidFill>
              </a:rPr>
              <a:t>第二代：胡跃     女士、冯世纶教授、张长恩教授、陈大启教授、段治钧先生 、</a:t>
            </a: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                   </a:t>
            </a:r>
            <a:r>
              <a:rPr lang="zh-CN" altLang="en-US" b="1" dirty="0">
                <a:solidFill>
                  <a:schemeClr val="bg1"/>
                </a:solidFill>
              </a:rPr>
              <a:t>陈雁黎教授、樊正伦教授、单志华教授等；</a:t>
            </a:r>
            <a:br>
              <a:rPr lang="en-US" altLang="zh-CN" b="1" dirty="0">
                <a:solidFill>
                  <a:schemeClr val="bg1"/>
                </a:solidFill>
              </a:rPr>
            </a:b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 </a:t>
            </a:r>
            <a:r>
              <a:rPr lang="zh-CN" altLang="en-US" b="1" dirty="0">
                <a:solidFill>
                  <a:schemeClr val="bg1"/>
                </a:solidFill>
              </a:rPr>
              <a:t>第三代：王利军教授、  彭景章教授、石应轩教授、 冯学功教授、陈建国教授、</a:t>
            </a: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                   </a:t>
            </a:r>
            <a:r>
              <a:rPr lang="zh-CN" altLang="en-US" b="1" dirty="0">
                <a:solidFill>
                  <a:schemeClr val="bg1"/>
                </a:solidFill>
              </a:rPr>
              <a:t>张广中教授、 </a:t>
            </a:r>
            <a:r>
              <a:rPr lang="en-US" altLang="zh-CN" b="1" dirty="0">
                <a:solidFill>
                  <a:schemeClr val="bg1"/>
                </a:solidFill>
              </a:rPr>
              <a:t>  </a:t>
            </a:r>
            <a:r>
              <a:rPr lang="zh-CN" altLang="en-US" b="1" dirty="0">
                <a:solidFill>
                  <a:schemeClr val="bg1"/>
                </a:solidFill>
              </a:rPr>
              <a:t>陶有强硕士、鲍艳举博士、马家驹博士、李青峰主治、</a:t>
            </a: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                   </a:t>
            </a:r>
            <a:r>
              <a:rPr lang="zh-CN" altLang="en-US" b="1" dirty="0">
                <a:solidFill>
                  <a:schemeClr val="bg1"/>
                </a:solidFill>
              </a:rPr>
              <a:t>邹芷筠博士、赵厚睿博士、  李海天主治、肇永前主治、孙彦鹏主治等</a:t>
            </a:r>
            <a:br>
              <a:rPr lang="en-US" altLang="zh-CN" b="1" dirty="0">
                <a:solidFill>
                  <a:schemeClr val="bg1"/>
                </a:solidFill>
              </a:rPr>
            </a:b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 </a:t>
            </a:r>
            <a:r>
              <a:rPr lang="zh-CN" altLang="en-US" b="1" dirty="0">
                <a:solidFill>
                  <a:schemeClr val="bg1"/>
                </a:solidFill>
              </a:rPr>
              <a:t>第四代：吕治峰、张文放、任晓飞、石耿帅、石亚雅、王高生、王晓晓、杨兆爽、</a:t>
            </a: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                   </a:t>
            </a:r>
            <a:r>
              <a:rPr lang="zh-CN" altLang="en-US" b="1" dirty="0">
                <a:solidFill>
                  <a:schemeClr val="bg1"/>
                </a:solidFill>
              </a:rPr>
              <a:t>李卓、     文鸿智、赛亚辉、朱仲云等。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冯世纶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436096" y="116632"/>
            <a:ext cx="3384376" cy="403244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95536" y="476672"/>
            <a:ext cx="4256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冯世纶    教授</a:t>
            </a:r>
            <a:endParaRPr lang="zh-CN" altLang="en-US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2996952"/>
            <a:ext cx="532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   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冯世纶教授师承于董建华、赵绍琴、胡希恕等著名中医，数十年来一直从事经方的研究和临床应用，系统整理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1484784"/>
            <a:ext cx="5184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ea"/>
              </a:rPr>
              <a:t>   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1938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月出生于河北。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1965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年毕业于北京中医药大学，先后任职于北京中医药大学、中日友好医院，现任主任医师、教授。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149080"/>
            <a:ext cx="8640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总结了经方大师胡希恕先生对经方研究成果，并考证了经方理论体系的形成，率先提出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伤寒论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属中医独特的经方理论体系，发表了“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伤寒杂病论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是怎样撰成的”等论文。冯世纶教授多年潜心于学术研究及临床，破解了多个学术困惑，指出经方是有独特理论体系，不同于以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黄帝内经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为代表的脏腑经络辨证体系。其临床应用经方治疗内、妇、儿、外科等病，药简而效彰。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1196752"/>
            <a:ext cx="59766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     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主任医师，曾任首都医科大学中医药学院伤寒教研室主任、中医系主任，北京中医医院主任医师，全国仲景学说专业委员会委员，北京中医药学会基础理论委员会委员，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北京中医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杂志编委会委员等职。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260648"/>
            <a:ext cx="4256294" cy="92333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张长恩    教授</a:t>
            </a:r>
            <a:endParaRPr lang="zh-CN" altLang="en-US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图片 5" descr="WeChat 圖片_20180504180536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219525" y="42392"/>
            <a:ext cx="2888979" cy="29545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7504" y="3140968"/>
            <a:ext cx="88569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     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数十年来一直致力于仲景医学理论与实</a:t>
            </a:r>
            <a:br>
              <a:rPr lang="en-US" altLang="zh-CN" sz="2400" b="1" dirty="0">
                <a:solidFill>
                  <a:schemeClr val="bg1"/>
                </a:solidFill>
                <a:latin typeface="+mn-ea"/>
              </a:rPr>
            </a:b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践的研究，从事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伤寒论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教学、临床、科研工作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50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余年，主攻“经方辨病、辨证的临床应用”。临床擅用经方，长于心、肝胆、脾肾、肺病以及内、妇、儿科疑难杂症诊治，疗效卓著，发表论文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60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余篇，主编、参编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辨证施治纲要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中医原著选读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实用中医学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实用中医临床学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实用中医营养学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经方传真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中国汤液方证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中国汤液方证续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张仲景解析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中国中医诊疗疾病十步曲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伤寒论临证指南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图解仲景方证学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等著作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19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部。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4478" y="3062480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1934.0903~2013.08.27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）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99992" y="116632"/>
            <a:ext cx="4256294" cy="923330"/>
          </a:xfrm>
          <a:prstGeom prst="rect">
            <a:avLst/>
          </a:prstGeom>
          <a:solidFill>
            <a:schemeClr val="bg2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陈大启    教授</a:t>
            </a:r>
            <a:endParaRPr lang="zh-CN" altLang="en-US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356992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又师从胡希恕、于道济、赵锡武、李振三、余无言、穆伯陶及任应秋等名家，后在汇通中医讲习所协助其父工作，长期从事伤寒教学工作，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1952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年中央卫生部中医进修学校毕业，至今仍以传播伤寒学术思想为己任，为年轻医生讲课授学。在临床方面推崇古为今用，很好的继承了其父晚年“以临床实践验证伤寒”的思想，从事临床工作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60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余年，擅长以经方治疗各种杂病，将经方应用推广到现代疾病的治疗中，善于应用桂枝汤、小建中汤、柴胡剂等治疗各种老年疾病、妇科疾病、儿科疾病，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92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岁高龄仍坚持带徒行医，为陈慎吾伤寒学术思想的继承发扬作出了巨大的贡献。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图片 3" descr="陈大启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4258633" cy="28803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11960" y="1052736"/>
            <a:ext cx="49320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   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农工民主党成员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,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中医主任医师，为著名中医教育家、中医伤寒学派学者、仲景学说实践家陈慎吾之子，陈慎吾学术继承人，“陈慎吾名家研究室”室站负责人。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9552" y="2924944"/>
            <a:ext cx="3223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(1926.05.03~2018.04.29)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11960" y="292494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幼年随父学医，深得其父之教诲，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段治钧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4067944" cy="276571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355976" y="188640"/>
            <a:ext cx="4256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段治钧</a:t>
            </a:r>
            <a:r>
              <a:rPr lang="zh-CN" altLang="en-US" sz="5400" b="1" cap="none" spc="0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老师</a:t>
            </a:r>
            <a:endParaRPr lang="zh-CN" altLang="en-US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4139952" y="126876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    1938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3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25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日生，北京市人，祖籍河北省定州市。曾任北京市第七十九中学（后并入东直门中学）校长。</a:t>
            </a:r>
            <a:br>
              <a:rPr lang="zh-CN" altLang="en-US" sz="2400" b="1" dirty="0">
                <a:solidFill>
                  <a:schemeClr val="bg1"/>
                </a:solidFill>
                <a:latin typeface="+mn-ea"/>
              </a:rPr>
            </a:br>
            <a:r>
              <a:rPr lang="zh-CN" altLang="en-US" sz="2400" b="1" dirty="0">
                <a:latin typeface="+mn-ea"/>
              </a:rPr>
              <a:t>　　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9512" y="2974300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     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自幼对中医颇感兴趣，并希望能学医为多病的母亲尽孝。后因偶然的机会得以跟随中医名家胡希恕先生学习，自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1966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年至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1984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年与胡老结缘十八载，悉心学习、继承先生的学术观点。近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50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年来，段治钧将业余的全部精力都投入到了对仲景书的学习和研究中，感悟良多，将聆师授课时的学习资料集结整理成册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.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出版了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胡希恕越辨越明释伤寒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胡希恕讲仲景脉学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胡希恕医论医案集粹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胡希恕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&lt;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金匮要略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&gt;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学习笔记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和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胡希恕经方精义笔录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。谨以此怀念师恩，传承学派，服务于社会和后人。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樊正伦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868144" y="1"/>
            <a:ext cx="3275856" cy="335699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99592" y="260648"/>
            <a:ext cx="4256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樊正伦    教授</a:t>
            </a:r>
            <a:endParaRPr lang="zh-CN" altLang="en-US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520" y="1268760"/>
            <a:ext cx="54726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    1946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年出生于书香世家。自幼受到中国传统文化熏陶，从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1963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年赴宁夏支边即开始行医，至今已有近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40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年的中医临床经验。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9512" y="2820992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    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原中国中医药出版社古籍研究室主任，</a:t>
            </a:r>
            <a:br>
              <a:rPr lang="en-US" altLang="zh-CN" sz="2400" b="1" dirty="0">
                <a:solidFill>
                  <a:schemeClr val="bg1"/>
                </a:solidFill>
                <a:latin typeface="+mn-ea"/>
              </a:rPr>
            </a:b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现为北京崔月犁传统医学研究中心研究员，</a:t>
            </a:r>
            <a:br>
              <a:rPr lang="en-US" altLang="zh-CN" sz="2400" b="1" dirty="0">
                <a:solidFill>
                  <a:schemeClr val="bg1"/>
                </a:solidFill>
                <a:latin typeface="+mn-ea"/>
              </a:rPr>
            </a:b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北京平心堂中医门诊部法定负责人。几十年来多方投访当代名医如胡希恕先生等，颇得真传，并且博览中医典籍，对其中经典之作，精熟于心。望闻问切，精细周密，充分领悟古来医圣之道对其中经典之作，精熟于心。望闻问切，精细周密，充分领悟古来医圣之道术，遣方用药，挥洒自如，广泛淬取近代名家之精华。是当今不可多得的大医，</a:t>
            </a:r>
            <a:r>
              <a:rPr lang="zh-CN" altLang="en-US" sz="2400" b="1" dirty="0">
                <a:solidFill>
                  <a:schemeClr val="bg1"/>
                </a:solidFill>
              </a:rPr>
              <a:t>以治疗内科疑难杂病见长，尤擅治疗肝胆、心肺、脾胃以及疲劳综合症等疾患。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得到中外患者的充分信任和交口赞誉。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72000" y="260648"/>
            <a:ext cx="4256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石应轩    老师</a:t>
            </a:r>
            <a:endParaRPr lang="zh-CN" altLang="en-US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79912" y="1268760"/>
            <a:ext cx="51845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      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自幼受著名儒医，先外祖父戚福立先生熏陶，酷爱中医，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1985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21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日至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1989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6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月，在有“中医黄埔”之称的北京光明中医学院（原北京光明中医函授大学）学习并以优异的成绩毕业。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364502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      是全国著名的经方大师胡希恕、陈慎吾、宗维新诸先生的亲传弟子冯世纶、张长恩、陈大启、段治钧、樊正伦诸教授的入室弟子，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精研伤寒并尽得诸伤寒名家真传。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8" name="图片 7" descr="石应轩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3707904" cy="350100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15516" y="4989075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      经过三十余年的学习及临证，终成融中西医、针灸、埋线、推拿、气功、周易数术和心理治疗为一体的独特的综合疗法的全科中医师。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r="4629"/>
          <a:stretch>
            <a:fillRect/>
          </a:stretch>
        </p:blipFill>
        <p:spPr>
          <a:xfrm>
            <a:off x="1403648" y="188640"/>
            <a:ext cx="6408712" cy="648072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43608" y="2420888"/>
            <a:ext cx="70038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8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华文行楷" pitchFamily="2" charset="-122"/>
                <a:ea typeface="华文行楷" pitchFamily="2" charset="-122"/>
              </a:rPr>
              <a:t>跟师学习留影</a:t>
            </a:r>
            <a:endParaRPr lang="zh-CN" altLang="en-US" sz="8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图片 4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913283" y="-913285"/>
            <a:ext cx="7317433" cy="9144000"/>
          </a:xfrm>
          <a:prstGeom prst="rect">
            <a:avLst/>
          </a:prstGeom>
        </p:spPr>
      </p:pic>
      <p:pic>
        <p:nvPicPr>
          <p:cNvPr id="6" name="图片 5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985292" y="-985292"/>
            <a:ext cx="7173416" cy="9144000"/>
          </a:xfrm>
          <a:prstGeom prst="rect">
            <a:avLst/>
          </a:prstGeom>
        </p:spPr>
      </p:pic>
      <p:pic>
        <p:nvPicPr>
          <p:cNvPr id="7" name="图片 6" descr="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841276" y="-841276"/>
            <a:ext cx="7461448" cy="9144000"/>
          </a:xfrm>
          <a:prstGeom prst="rect">
            <a:avLst/>
          </a:prstGeom>
        </p:spPr>
      </p:pic>
      <p:pic>
        <p:nvPicPr>
          <p:cNvPr id="8" name="图片 7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7533456"/>
          </a:xfrm>
          <a:prstGeom prst="rect">
            <a:avLst/>
          </a:prstGeom>
        </p:spPr>
      </p:pic>
      <p:pic>
        <p:nvPicPr>
          <p:cNvPr id="9" name="图片 8" descr="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7389440"/>
          </a:xfrm>
          <a:prstGeom prst="rect">
            <a:avLst/>
          </a:prstGeom>
        </p:spPr>
      </p:pic>
      <p:pic>
        <p:nvPicPr>
          <p:cNvPr id="10" name="图片 9" descr="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949288" y="-949288"/>
            <a:ext cx="7245424" cy="9144000"/>
          </a:xfrm>
          <a:prstGeom prst="rect">
            <a:avLst/>
          </a:prstGeom>
        </p:spPr>
      </p:pic>
      <p:pic>
        <p:nvPicPr>
          <p:cNvPr id="11" name="图片 10" descr="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7245424"/>
          </a:xfrm>
          <a:prstGeom prst="rect">
            <a:avLst/>
          </a:prstGeom>
        </p:spPr>
      </p:pic>
      <p:pic>
        <p:nvPicPr>
          <p:cNvPr id="12" name="图片 11" descr="1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174049"/>
            <a:ext cx="9144000" cy="650990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右箭头 11"/>
          <p:cNvSpPr/>
          <p:nvPr/>
        </p:nvSpPr>
        <p:spPr>
          <a:xfrm>
            <a:off x="2195736" y="2996952"/>
            <a:ext cx="504056" cy="2880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4788024" y="2996952"/>
            <a:ext cx="504056" cy="2880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3923928" y="4653136"/>
            <a:ext cx="1296144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>
            <a:off x="5580112" y="4653136"/>
            <a:ext cx="648072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323528" y="620688"/>
            <a:ext cx="85715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经方医学发展简史示意图：</a:t>
            </a:r>
            <a:endParaRPr lang="zh-CN" alt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7544" y="2348880"/>
            <a:ext cx="1584176" cy="1368152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>
                <a:solidFill>
                  <a:schemeClr val="bg1"/>
                </a:solidFill>
              </a:rPr>
              <a:t>《</a:t>
            </a:r>
            <a:r>
              <a:rPr lang="zh-CN" altLang="en-US" sz="2800" dirty="0">
                <a:solidFill>
                  <a:schemeClr val="bg1"/>
                </a:solidFill>
              </a:rPr>
              <a:t>神农本草经</a:t>
            </a:r>
            <a:r>
              <a:rPr lang="en-US" altLang="zh-CN" sz="2800" dirty="0">
                <a:solidFill>
                  <a:schemeClr val="bg1"/>
                </a:solidFill>
              </a:rPr>
              <a:t>》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87824" y="2420888"/>
            <a:ext cx="1656184" cy="1296144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>
                <a:solidFill>
                  <a:schemeClr val="bg1"/>
                </a:solidFill>
              </a:rPr>
              <a:t>《</a:t>
            </a:r>
            <a:r>
              <a:rPr lang="zh-CN" altLang="en-US" sz="2800" dirty="0">
                <a:solidFill>
                  <a:schemeClr val="bg1"/>
                </a:solidFill>
              </a:rPr>
              <a:t>汤液经法</a:t>
            </a:r>
            <a:r>
              <a:rPr lang="en-US" altLang="zh-CN" sz="2800" dirty="0">
                <a:solidFill>
                  <a:schemeClr val="bg1"/>
                </a:solidFill>
              </a:rPr>
              <a:t>》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08104" y="2420888"/>
            <a:ext cx="1656184" cy="1296144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>
                <a:solidFill>
                  <a:schemeClr val="bg1"/>
                </a:solidFill>
              </a:rPr>
              <a:t>《</a:t>
            </a:r>
            <a:r>
              <a:rPr lang="zh-CN" altLang="en-US" sz="2800" dirty="0">
                <a:solidFill>
                  <a:schemeClr val="bg1"/>
                </a:solidFill>
              </a:rPr>
              <a:t>伤寒杂病论</a:t>
            </a:r>
            <a:r>
              <a:rPr lang="en-US" altLang="zh-CN" sz="2800" dirty="0">
                <a:solidFill>
                  <a:schemeClr val="bg1"/>
                </a:solidFill>
              </a:rPr>
              <a:t>》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39552" y="4149080"/>
            <a:ext cx="1296144" cy="504056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（单方）</a:t>
            </a:r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3131840" y="4149080"/>
            <a:ext cx="1296144" cy="432048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（复方）</a:t>
            </a:r>
            <a:endParaRPr lang="zh-CN" altLang="en-US" dirty="0"/>
          </a:p>
        </p:txBody>
      </p:sp>
      <p:sp>
        <p:nvSpPr>
          <p:cNvPr id="28" name="椭圆 27"/>
          <p:cNvSpPr/>
          <p:nvPr/>
        </p:nvSpPr>
        <p:spPr>
          <a:xfrm>
            <a:off x="5940152" y="4221088"/>
            <a:ext cx="1368152" cy="360040"/>
          </a:xfrm>
          <a:prstGeom prst="ellipse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（方证）</a:t>
            </a:r>
            <a:endParaRPr lang="zh-CN" altLang="en-US" dirty="0"/>
          </a:p>
        </p:txBody>
      </p:sp>
      <p:sp>
        <p:nvSpPr>
          <p:cNvPr id="33" name="矩形 32"/>
          <p:cNvSpPr/>
          <p:nvPr/>
        </p:nvSpPr>
        <p:spPr>
          <a:xfrm>
            <a:off x="4860032" y="5157192"/>
            <a:ext cx="1224136" cy="432048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rgbClr val="FF0000"/>
                </a:solidFill>
              </a:rPr>
              <a:t>   </a:t>
            </a:r>
            <a:r>
              <a:rPr lang="zh-CN" altLang="en-US" dirty="0">
                <a:solidFill>
                  <a:schemeClr val="bg1"/>
                </a:solidFill>
              </a:rPr>
              <a:t>陶弘景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707904" y="5661248"/>
            <a:ext cx="3528392" cy="576064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bg1"/>
                </a:solidFill>
              </a:rPr>
              <a:t>《</a:t>
            </a:r>
            <a:r>
              <a:rPr lang="zh-CN" altLang="en-US" sz="2400" dirty="0">
                <a:solidFill>
                  <a:schemeClr val="bg1"/>
                </a:solidFill>
              </a:rPr>
              <a:t>辅行诀脏腑用药法要</a:t>
            </a:r>
            <a:r>
              <a:rPr lang="en-US" altLang="zh-CN" sz="2400" dirty="0">
                <a:solidFill>
                  <a:schemeClr val="bg1"/>
                </a:solidFill>
              </a:rPr>
              <a:t>》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双波形 5"/>
          <p:cNvSpPr/>
          <p:nvPr/>
        </p:nvSpPr>
        <p:spPr>
          <a:xfrm>
            <a:off x="971600" y="4797152"/>
            <a:ext cx="6408712" cy="1125839"/>
          </a:xfrm>
          <a:prstGeom prst="doubleWave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   </a:t>
            </a:r>
            <a:r>
              <a:rPr lang="zh-CN" altLang="en-US" sz="2800" dirty="0">
                <a:solidFill>
                  <a:schemeClr val="bg1"/>
                </a:solidFill>
              </a:rPr>
              <a:t>“方证药证派”的代表</a:t>
            </a:r>
            <a:r>
              <a:rPr lang="en-US" altLang="zh-CN" sz="2800" dirty="0">
                <a:solidFill>
                  <a:schemeClr val="bg1"/>
                </a:solidFill>
              </a:rPr>
              <a:t>——</a:t>
            </a:r>
            <a:r>
              <a:rPr lang="zh-CN" altLang="en-US" sz="2800" dirty="0">
                <a:solidFill>
                  <a:schemeClr val="bg1"/>
                </a:solidFill>
              </a:rPr>
              <a:t>叶橘泉先生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7" name="双波形 6"/>
          <p:cNvSpPr/>
          <p:nvPr/>
        </p:nvSpPr>
        <p:spPr>
          <a:xfrm>
            <a:off x="971600" y="3501008"/>
            <a:ext cx="6408712" cy="1080120"/>
          </a:xfrm>
          <a:prstGeom prst="doubleWave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“脏腑经络派”的代表</a:t>
            </a:r>
            <a:r>
              <a:rPr lang="en-US" altLang="zh-CN" sz="2800" dirty="0">
                <a:solidFill>
                  <a:schemeClr val="bg1"/>
                </a:solidFill>
              </a:rPr>
              <a:t>——</a:t>
            </a:r>
            <a:r>
              <a:rPr lang="zh-CN" altLang="en-US" sz="2800" dirty="0">
                <a:solidFill>
                  <a:schemeClr val="bg1"/>
                </a:solidFill>
              </a:rPr>
              <a:t>刘渡舟先生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" name="双波形 7"/>
          <p:cNvSpPr/>
          <p:nvPr/>
        </p:nvSpPr>
        <p:spPr>
          <a:xfrm>
            <a:off x="1043608" y="2204864"/>
            <a:ext cx="6480720" cy="1008112"/>
          </a:xfrm>
          <a:prstGeom prst="doubleWave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“谨守病机派”的代表</a:t>
            </a:r>
            <a:r>
              <a:rPr lang="en-US" altLang="zh-CN" sz="2800" dirty="0">
                <a:solidFill>
                  <a:schemeClr val="bg1"/>
                </a:solidFill>
              </a:rPr>
              <a:t>——</a:t>
            </a:r>
            <a:r>
              <a:rPr lang="zh-CN" altLang="en-US" sz="2800" dirty="0">
                <a:solidFill>
                  <a:schemeClr val="bg1"/>
                </a:solidFill>
              </a:rPr>
              <a:t>胡希恕先生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80528" y="620688"/>
            <a:ext cx="954156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</a:rPr>
              <a:t>中国现代伤寒学术史上的三座高峰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8059" y="2564904"/>
            <a:ext cx="4698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张仲景先生的手机号码：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80528" y="3284984"/>
            <a:ext cx="90864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13404   398   113   98   48</a:t>
            </a:r>
            <a:endParaRPr lang="zh-CN" alt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4293096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</a:rPr>
              <a:t>字数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26916" y="4293096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条文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27116" y="4293096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方证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83300" y="4293096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药物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695468" y="4221088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单元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pic>
        <p:nvPicPr>
          <p:cNvPr id="12" name="图片 11" descr="8694a4c27d1ed21baac33fc2a66eddc451da3f8a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23528" y="2276872"/>
            <a:ext cx="792088" cy="69307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339752" y="764704"/>
            <a:ext cx="38164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</a:rPr>
              <a:t>数码伤寒论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9512" y="1628800"/>
            <a:ext cx="86409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观其脉证，知犯何逆，随证治之。</a:t>
            </a:r>
            <a:endParaRPr lang="zh-CN" altLang="en-US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3528" y="404664"/>
            <a:ext cx="39604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仲景真言：</a:t>
            </a:r>
            <a:endParaRPr lang="zh-CN" alt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9512" y="3717032"/>
            <a:ext cx="874846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《</a:t>
            </a:r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伤寒论</a:t>
            </a:r>
            <a:r>
              <a:rPr lang="en-US" altLang="zh-CN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》</a:t>
            </a:r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第</a:t>
            </a:r>
            <a:r>
              <a:rPr lang="en-US" altLang="zh-CN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317</a:t>
            </a:r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条方后注</a:t>
            </a:r>
            <a:r>
              <a:rPr lang="en-US" altLang="zh-CN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</a:t>
            </a:r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病皆与方相应者，乃服之。</a:t>
            </a:r>
            <a:endParaRPr lang="zh-CN" altLang="en-US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rot="10800000" flipV="1">
            <a:off x="179512" y="1522818"/>
            <a:ext cx="842493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br>
              <a:rPr lang="en-US" altLang="zh-CN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凡病若发汗、若吐、若下、若亡血、亡津液，阴阳自和者，必自愈。</a:t>
            </a:r>
            <a:endParaRPr lang="zh-CN" altLang="en-US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620688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ea"/>
              </a:rPr>
              <a:t>《</a:t>
            </a:r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ea"/>
              </a:rPr>
              <a:t>伤寒论</a:t>
            </a:r>
            <a:r>
              <a:rPr lang="en-US" altLang="zh-CN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ea"/>
              </a:rPr>
              <a:t>》</a:t>
            </a:r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ea"/>
              </a:rPr>
              <a:t>第</a:t>
            </a:r>
            <a:r>
              <a:rPr lang="en-US" altLang="zh-CN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ea"/>
              </a:rPr>
              <a:t>58</a:t>
            </a:r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ea"/>
              </a:rPr>
              <a:t>条</a:t>
            </a:r>
            <a:r>
              <a:rPr lang="en-US" altLang="zh-CN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ea"/>
              </a:rPr>
              <a:t>:</a:t>
            </a:r>
            <a:endParaRPr lang="zh-CN" altLang="en-US" sz="54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/>
          <p:nvPr/>
        </p:nvSpPr>
        <p:spPr>
          <a:xfrm>
            <a:off x="683568" y="764704"/>
            <a:ext cx="8219256" cy="507342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天下万病，病位有三个，即表、里、半表半里，每一个病位上有阴、阳两种不同的属性，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× 2=6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，这六种类型就是六经。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表阳证：太阳病        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表阴证：少阴病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里阳证：阳明病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里阴证：太阴病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半表半里阳证：少阳病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半表半里阴证：厥阴病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六经的实质是六证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1907704" y="2852936"/>
            <a:ext cx="5184576" cy="27363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3249797" y="3480536"/>
            <a:ext cx="2304256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里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6" name="下箭头 25"/>
          <p:cNvSpPr/>
          <p:nvPr/>
        </p:nvSpPr>
        <p:spPr>
          <a:xfrm rot="2029407" flipH="1">
            <a:off x="6214324" y="2472444"/>
            <a:ext cx="356722" cy="706755"/>
          </a:xfrm>
          <a:prstGeom prst="downArrow">
            <a:avLst/>
          </a:prstGeom>
          <a:blipFill>
            <a:blip r:embed="rId1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516216" y="2060848"/>
            <a:ext cx="648072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000" dirty="0">
                <a:solidFill>
                  <a:schemeClr val="bg1"/>
                </a:solidFill>
              </a:rPr>
              <a:t>表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7164288" y="2204864"/>
            <a:ext cx="1907704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50000"/>
              <a:defRPr/>
            </a:pPr>
            <a:r>
              <a:rPr lang="zh-CN" altLang="en-US" dirty="0">
                <a:solidFill>
                  <a:schemeClr val="bg1"/>
                </a:solidFill>
              </a:rPr>
              <a:t>表阳证：太阳病        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30" name="右箭头 29"/>
          <p:cNvSpPr/>
          <p:nvPr/>
        </p:nvSpPr>
        <p:spPr>
          <a:xfrm rot="12326579">
            <a:off x="6228916" y="5226622"/>
            <a:ext cx="743859" cy="31400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7452320" y="5229200"/>
            <a:ext cx="1691680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50000"/>
              <a:defRPr/>
            </a:pPr>
            <a:r>
              <a:rPr lang="zh-CN" altLang="en-US" dirty="0">
                <a:solidFill>
                  <a:schemeClr val="bg1"/>
                </a:solidFill>
              </a:rPr>
              <a:t>表阴证：少阴病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32" name="右箭头 31"/>
          <p:cNvSpPr/>
          <p:nvPr/>
        </p:nvSpPr>
        <p:spPr>
          <a:xfrm rot="3185759">
            <a:off x="2507296" y="2764651"/>
            <a:ext cx="2045293" cy="4071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右箭头 32"/>
          <p:cNvSpPr/>
          <p:nvPr/>
        </p:nvSpPr>
        <p:spPr>
          <a:xfrm rot="20058894">
            <a:off x="2110963" y="4868961"/>
            <a:ext cx="2124156" cy="31574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876256" y="5229200"/>
            <a:ext cx="648072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000" dirty="0">
                <a:solidFill>
                  <a:schemeClr val="bg1"/>
                </a:solidFill>
              </a:rPr>
              <a:t>表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411760" y="1844824"/>
            <a:ext cx="504056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里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763688" y="5301208"/>
            <a:ext cx="432048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里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467544" y="1412776"/>
            <a:ext cx="2376264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50000"/>
              <a:defRPr/>
            </a:pPr>
            <a:r>
              <a:rPr lang="zh-CN" altLang="en-US" dirty="0">
                <a:solidFill>
                  <a:schemeClr val="bg1"/>
                </a:solidFill>
              </a:rPr>
              <a:t>里阳证：阳明病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0" y="4797152"/>
            <a:ext cx="2051720" cy="5040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r>
              <a:rPr lang="zh-CN" altLang="en-US" dirty="0">
                <a:solidFill>
                  <a:schemeClr val="bg1"/>
                </a:solidFill>
              </a:rPr>
              <a:t>里阴证：太阴病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39" name="右箭头 38"/>
          <p:cNvSpPr/>
          <p:nvPr/>
        </p:nvSpPr>
        <p:spPr>
          <a:xfrm rot="5400000">
            <a:off x="4422319" y="2784036"/>
            <a:ext cx="900232" cy="3179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右箭头 39"/>
          <p:cNvSpPr/>
          <p:nvPr/>
        </p:nvSpPr>
        <p:spPr>
          <a:xfrm rot="16200000">
            <a:off x="4572000" y="5517231"/>
            <a:ext cx="864097" cy="4320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3923928" y="6165304"/>
            <a:ext cx="230425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r>
              <a:rPr lang="zh-CN" altLang="en-US" dirty="0">
                <a:solidFill>
                  <a:schemeClr val="bg1"/>
                </a:solidFill>
              </a:rPr>
              <a:t>半表半里阴证：厥阴病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3995936" y="1844824"/>
            <a:ext cx="216024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50000"/>
              <a:buFont typeface="Wingdings 2"/>
              <a:buChar char=""/>
              <a:defRPr/>
            </a:pPr>
            <a:r>
              <a:rPr lang="zh-CN" altLang="en-US" dirty="0">
                <a:solidFill>
                  <a:schemeClr val="bg1"/>
                </a:solidFill>
              </a:rPr>
              <a:t>半表半里阳证：少阳病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076056" y="3140968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半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652120" y="3717032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表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508104" y="4365104"/>
            <a:ext cx="57606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半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644008" y="4869160"/>
            <a:ext cx="648072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里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1412776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     </a:t>
            </a:r>
            <a:r>
              <a:rPr lang="zh-CN" altLang="en-US" sz="2800" dirty="0">
                <a:solidFill>
                  <a:schemeClr val="bg1"/>
                </a:solidFill>
              </a:rPr>
              <a:t>表指体表，即由皮肤、肌肉、筋骨等所组成的机体外在驱壳，则谓为表。若病邪集中反应于此体部时，即称之为表证；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3068960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     </a:t>
            </a:r>
            <a:r>
              <a:rPr lang="zh-CN" altLang="en-US" sz="2800" dirty="0">
                <a:solidFill>
                  <a:schemeClr val="bg1"/>
                </a:solidFill>
              </a:rPr>
              <a:t>里：指人体的极里即由食道、小肠、大肠等所组成的消化管道，则谓为里。若病邪集中反应于此体部，即称之为里证；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5536" y="4797152"/>
            <a:ext cx="8208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半表半里：指表之内、里之外，即胸腹两大腔间，为诸脏器所在之地，则谓为半表半里。若病邪集中反应于此体部时，即称之为半表半里证。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5536" y="476672"/>
            <a:ext cx="64748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表、里、半表半里：</a:t>
            </a:r>
            <a:endParaRPr lang="zh-CN" alt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692696"/>
            <a:ext cx="84249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    </a:t>
            </a:r>
            <a:r>
              <a:rPr lang="zh-CN" altLang="en-US" sz="2800" dirty="0">
                <a:solidFill>
                  <a:schemeClr val="bg1"/>
                </a:solidFill>
              </a:rPr>
              <a:t>总之，表、里、半表半里三者，为固定的病位反应。即是说，不论什么病，就其病位的反应来说，或为表，或为里，或为半表半里，虽亦有时其中二者或三者同时出现，但绝不出三者之外。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2852936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    </a:t>
            </a:r>
            <a:r>
              <a:rPr lang="zh-CN" altLang="en-US" sz="2800" dirty="0">
                <a:solidFill>
                  <a:schemeClr val="bg1"/>
                </a:solidFill>
              </a:rPr>
              <a:t>这里必须指出：</a:t>
            </a:r>
            <a:r>
              <a:rPr lang="zh-CN" altLang="en-US" sz="2800" b="1" dirty="0">
                <a:solidFill>
                  <a:schemeClr val="bg1"/>
                </a:solidFill>
              </a:rPr>
              <a:t>这里所说的病位，是指病邪反应的病位，不要误认为是病变所在的病位。</a:t>
            </a:r>
            <a:r>
              <a:rPr lang="zh-CN" altLang="en-US" sz="2800" dirty="0">
                <a:solidFill>
                  <a:schemeClr val="bg1"/>
                </a:solidFill>
              </a:rPr>
              <a:t>就是说，既使病变在里，但病邪集中反应于表位，即称之为表证，亦或称之为邪在表或病在表。反之，虽病变、病灶在表，但病邪集中反应于里位，即称之为里证，亦或称之为邪在里或病在里。余则同此，不再赘述。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52935" y="836712"/>
            <a:ext cx="3647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特别注意</a:t>
            </a:r>
            <a:r>
              <a:rPr lang="zh-CN" altLang="en-US" sz="5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：</a:t>
            </a:r>
            <a:endParaRPr lang="zh-CN" altLang="en-US" sz="5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4983" y="2708920"/>
            <a:ext cx="759147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54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我们所说的病位不是疾病所在的部位，而是疾病症状反应所在的部位。</a:t>
            </a:r>
            <a:endParaRPr lang="zh-CN" altLang="en-US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476672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阴、阳、虚、实、寒、热关系可由表（</a:t>
            </a:r>
            <a:r>
              <a:rPr lang="en-US" altLang="zh-CN" sz="3200" dirty="0">
                <a:solidFill>
                  <a:schemeClr val="bg1"/>
                </a:solidFill>
                <a:latin typeface="+mn-ea"/>
              </a:rPr>
              <a:t>1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）明之：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536" y="1628800"/>
            <a:ext cx="8208912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9552" y="404664"/>
            <a:ext cx="15824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六经</a:t>
            </a:r>
            <a:endParaRPr lang="zh-CN" alt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7544" y="1484784"/>
            <a:ext cx="82089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</a:rPr>
              <a:t>     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是指太阳、阳明、少阳的三阳，和少阴、太阴、厥阴的三阴而言。</a:t>
            </a:r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伤寒论</a:t>
            </a:r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虽称之为病，其实即是证，而且是来自于八纲。兹先就其相互关系述之于下：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3429000"/>
            <a:ext cx="84249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</a:rPr>
              <a:t>    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基于以上八纲的说明，则所谓表、里、半表半里三者，均属病位的反应。则所谓阴、阳、寒、热、虚、实六者，均属病情的反应。临床实践说明，病情必反映于病位，而病位亦必因有病情的反映而反映，故无病情则亦无病位，无病位则亦无病情。以是则所谓表、里、半表半里等证，同时都必伴有或阴、或阳、或寒、或热、或虚、或实的为证反应。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412776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</a:rPr>
              <a:t>    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同理，则所谓阴、阳、寒、热、虚、实等证，同时亦都必伴有或表、或里、或半表半里的为证反应。由于寒、热、虚、实从属于阴阳</a:t>
            </a:r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(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见表</a:t>
            </a:r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1)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，故无论表、里、或半表半里的病位上，均当有阴阳两类不同为证反应，这样三而二之为六，即病见之于证的六种基本类型，亦即所谓六经者是也。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49669" y="1772816"/>
            <a:ext cx="864281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5536" y="692696"/>
            <a:ext cx="51058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六经与八纲  表（</a:t>
            </a:r>
            <a:r>
              <a:rPr lang="en-US" altLang="zh-CN" sz="3200" dirty="0">
                <a:solidFill>
                  <a:schemeClr val="bg1"/>
                </a:solidFill>
              </a:rPr>
              <a:t>2</a:t>
            </a:r>
            <a:r>
              <a:rPr lang="zh-CN" altLang="en-US" sz="3200" dirty="0">
                <a:solidFill>
                  <a:schemeClr val="bg1"/>
                </a:solidFill>
              </a:rPr>
              <a:t>）明之：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548680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       由上表可看出，六经的实质即是表、里、半表半里、三阳、三阴的六类证型。可能古人未明其来源真相，或以为与经络有关，因冠之以经络名称，遂称之为六经。然此确实是错了，反复分析仲景全书，贯穿着八纲辨证精神，对此当有所认识，但仍沿用六经为名，又未免美中不足。六经辨证实即八纲辨证，六经名称本来可废，不过本文是通过仲景书的阐明，为便于读者对照研究，因并存之。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4509120"/>
            <a:ext cx="74888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如以上所述，病之见于证，必有病位，复有病情，故八纲只具抽象，而六经乃有定型，因此</a:t>
            </a:r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伤寒论</a:t>
            </a:r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于各篇均有概括的提纲，今照录原文如下：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1043608" y="2132856"/>
            <a:ext cx="6480720" cy="1008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bg1"/>
                </a:solidFill>
              </a:rPr>
              <a:t>2</a:t>
            </a:r>
            <a:r>
              <a:rPr lang="zh-CN" altLang="en-US" sz="2000" dirty="0">
                <a:solidFill>
                  <a:schemeClr val="bg1"/>
                </a:solidFill>
              </a:rPr>
              <a:t>、阳明之为病，胃家实是也。（腹证）</a:t>
            </a:r>
            <a:endParaRPr lang="en-US" altLang="zh-CN" sz="2000" dirty="0">
              <a:solidFill>
                <a:schemeClr val="bg1"/>
              </a:solidFill>
            </a:endParaRPr>
          </a:p>
          <a:p>
            <a:r>
              <a:rPr lang="zh-CN" altLang="en-US" sz="2000" dirty="0">
                <a:solidFill>
                  <a:schemeClr val="bg1"/>
                </a:solidFill>
              </a:rPr>
              <a:t>           问曰：阳明病外证云何？答曰：身热，汗自出，不恶寒，反恶热也。（外证）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043608" y="1268760"/>
            <a:ext cx="6408712" cy="7200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bg1"/>
                </a:solidFill>
              </a:rPr>
              <a:t>1</a:t>
            </a:r>
            <a:r>
              <a:rPr lang="zh-CN" altLang="en-US" sz="2000" dirty="0">
                <a:solidFill>
                  <a:schemeClr val="bg1"/>
                </a:solidFill>
              </a:rPr>
              <a:t>、太阳之为病，脉浮，头项强痛而恶寒。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043608" y="3284984"/>
            <a:ext cx="6480720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bg1"/>
                </a:solidFill>
              </a:rPr>
              <a:t>3</a:t>
            </a:r>
            <a:r>
              <a:rPr lang="zh-CN" altLang="en-US" sz="2000" dirty="0">
                <a:solidFill>
                  <a:schemeClr val="bg1"/>
                </a:solidFill>
              </a:rPr>
              <a:t>、少阳之为病，口苦，咽干，目眩也。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043608" y="3861048"/>
            <a:ext cx="6480720" cy="7920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bg1"/>
                </a:solidFill>
              </a:rPr>
              <a:t>4</a:t>
            </a:r>
            <a:r>
              <a:rPr lang="zh-CN" altLang="en-US" sz="2000" dirty="0">
                <a:solidFill>
                  <a:schemeClr val="bg1"/>
                </a:solidFill>
              </a:rPr>
              <a:t>、太阴之为病，腹满而吐，食不下，自利益甚，时腹自痛，若下之，必胸下结硬。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043608" y="4797152"/>
            <a:ext cx="6480720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bg1"/>
                </a:solidFill>
              </a:rPr>
              <a:t>5</a:t>
            </a:r>
            <a:r>
              <a:rPr lang="zh-CN" altLang="en-US" sz="2000" dirty="0">
                <a:solidFill>
                  <a:schemeClr val="bg1"/>
                </a:solidFill>
              </a:rPr>
              <a:t>、少阴之为病，脉微细，但欲寐也</a:t>
            </a:r>
            <a:r>
              <a:rPr lang="zh-CN" altLang="en-US" sz="2000" dirty="0">
                <a:solidFill>
                  <a:schemeClr val="tx1"/>
                </a:solidFill>
              </a:rPr>
              <a:t>。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043608" y="5517232"/>
            <a:ext cx="6480720" cy="1008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bg1"/>
                </a:solidFill>
              </a:rPr>
              <a:t>6</a:t>
            </a:r>
            <a:r>
              <a:rPr lang="zh-CN" altLang="en-US" sz="2000" dirty="0">
                <a:solidFill>
                  <a:schemeClr val="bg1"/>
                </a:solidFill>
              </a:rPr>
              <a:t>、厥阴之为病，消渴，气上撞心，心中疼热，饥而不欲食，食则吐蛔，下之利不止。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3568" y="260648"/>
            <a:ext cx="78790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</a:rPr>
              <a:t>六经提纲证是判断六经病的金标准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方证四要素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bg1"/>
                </a:solidFill>
              </a:rPr>
              <a:t>方证公式：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</a:rPr>
              <a:t>X={A/B} ↔{C/D}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</a:rPr>
              <a:t>X</a:t>
            </a:r>
            <a:r>
              <a:rPr lang="zh-CN" altLang="en-US" b="1" dirty="0">
                <a:solidFill>
                  <a:schemeClr val="bg1"/>
                </a:solidFill>
              </a:rPr>
              <a:t>：方证（方剂的适应症）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</a:rPr>
              <a:t>A</a:t>
            </a:r>
            <a:r>
              <a:rPr lang="zh-CN" altLang="en-US" b="1" dirty="0">
                <a:solidFill>
                  <a:schemeClr val="bg1"/>
                </a:solidFill>
              </a:rPr>
              <a:t>：证象（症状、舌脉）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</a:rPr>
              <a:t>B</a:t>
            </a:r>
            <a:r>
              <a:rPr lang="zh-CN" altLang="en-US" b="1" dirty="0">
                <a:solidFill>
                  <a:schemeClr val="bg1"/>
                </a:solidFill>
              </a:rPr>
              <a:t>：证质（病机）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</a:rPr>
              <a:t>C</a:t>
            </a:r>
            <a:r>
              <a:rPr lang="zh-CN" altLang="en-US" b="1" dirty="0">
                <a:solidFill>
                  <a:schemeClr val="bg1"/>
                </a:solidFill>
              </a:rPr>
              <a:t>：证治（治则、治法）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</a:rPr>
              <a:t>D</a:t>
            </a:r>
            <a:r>
              <a:rPr lang="zh-CN" altLang="en-US" b="1" dirty="0">
                <a:solidFill>
                  <a:schemeClr val="bg1"/>
                </a:solidFill>
              </a:rPr>
              <a:t>：证方（药物组成、剂量、煎服法、调护）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十字星 14"/>
          <p:cNvSpPr/>
          <p:nvPr/>
        </p:nvSpPr>
        <p:spPr>
          <a:xfrm>
            <a:off x="755576" y="4869160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十字星 15"/>
          <p:cNvSpPr/>
          <p:nvPr/>
        </p:nvSpPr>
        <p:spPr>
          <a:xfrm>
            <a:off x="755576" y="5589240"/>
            <a:ext cx="360040" cy="432048"/>
          </a:xfrm>
          <a:prstGeom prst="star4">
            <a:avLst>
              <a:gd name="adj" fmla="val 21198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十字星 16"/>
          <p:cNvSpPr/>
          <p:nvPr/>
        </p:nvSpPr>
        <p:spPr>
          <a:xfrm>
            <a:off x="755576" y="1916832"/>
            <a:ext cx="360040" cy="432048"/>
          </a:xfrm>
          <a:prstGeom prst="star4">
            <a:avLst>
              <a:gd name="adj" fmla="val 26996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十字星 17"/>
          <p:cNvSpPr/>
          <p:nvPr/>
        </p:nvSpPr>
        <p:spPr>
          <a:xfrm>
            <a:off x="755576" y="2636912"/>
            <a:ext cx="360040" cy="432048"/>
          </a:xfrm>
          <a:prstGeom prst="star4">
            <a:avLst>
              <a:gd name="adj" fmla="val 26996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十字星 18"/>
          <p:cNvSpPr/>
          <p:nvPr/>
        </p:nvSpPr>
        <p:spPr>
          <a:xfrm>
            <a:off x="755576" y="3356992"/>
            <a:ext cx="360040" cy="432048"/>
          </a:xfrm>
          <a:prstGeom prst="star4">
            <a:avLst>
              <a:gd name="adj" fmla="val 21198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十字星 19"/>
          <p:cNvSpPr/>
          <p:nvPr/>
        </p:nvSpPr>
        <p:spPr>
          <a:xfrm>
            <a:off x="755576" y="4077072"/>
            <a:ext cx="360040" cy="432048"/>
          </a:xfrm>
          <a:prstGeom prst="star4">
            <a:avLst>
              <a:gd name="adj" fmla="val 23194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403648" y="4581128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6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、类似证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59632" y="5373216"/>
            <a:ext cx="29523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000" b="1" spc="50" dirty="0">
                <a:ln w="12700" cmpd="sng">
                  <a:solidFill>
                    <a:srgbClr val="E89A53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E89A53">
                    <a:tint val="1000"/>
                  </a:srgbClr>
                </a:solidFill>
                <a:effectLst>
                  <a:glow rad="53100">
                    <a:srgbClr val="E89A53">
                      <a:satMod val="180000"/>
                      <a:alpha val="30000"/>
                    </a:srgbClr>
                  </a:glow>
                </a:effectLst>
              </a:rPr>
              <a:t>7</a:t>
            </a:r>
            <a:r>
              <a:rPr lang="zh-CN" altLang="en-US" sz="4000" b="1" spc="50" dirty="0">
                <a:ln w="12700" cmpd="sng">
                  <a:solidFill>
                    <a:srgbClr val="E89A53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E89A53">
                    <a:tint val="1000"/>
                  </a:srgbClr>
                </a:solidFill>
                <a:effectLst>
                  <a:glow rad="53100">
                    <a:srgbClr val="E89A53">
                      <a:satMod val="180000"/>
                      <a:alpha val="30000"/>
                    </a:srgbClr>
                  </a:glow>
                </a:effectLst>
              </a:rPr>
              <a:t>、禁忌症</a:t>
            </a:r>
            <a:endParaRPr lang="zh-CN" altLang="en-US" sz="4000" b="1" spc="50" dirty="0">
              <a:ln w="12700" cmpd="sng">
                <a:solidFill>
                  <a:srgbClr val="E89A53">
                    <a:satMod val="120000"/>
                    <a:shade val="80000"/>
                  </a:srgbClr>
                </a:solidFill>
                <a:prstDash val="solid"/>
              </a:ln>
              <a:solidFill>
                <a:srgbClr val="E89A53">
                  <a:tint val="1000"/>
                </a:srgbClr>
              </a:solidFill>
              <a:effectLst>
                <a:glow rad="53100">
                  <a:srgbClr val="E89A53">
                    <a:satMod val="180000"/>
                    <a:alpha val="30000"/>
                  </a:srgbClr>
                </a:glow>
              </a:effectLst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03648" y="3861048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5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、坏病症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03648" y="3212976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4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、变化证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03648" y="2492896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、兼夹证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475656" y="1844824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、适宜证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03648" y="1196752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、主治证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195736" y="260648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</a:rPr>
              <a:t>方证七层次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329" y="1412776"/>
            <a:ext cx="860616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“少阳之为病，口苦、咽干、目眩也。</a:t>
            </a:r>
            <a:r>
              <a:rPr lang="en-US" altLang="zh-CN" sz="2400" b="1" dirty="0">
                <a:solidFill>
                  <a:schemeClr val="bg1"/>
                </a:solidFill>
              </a:rPr>
              <a:t> 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endParaRPr lang="en-US" altLang="zh-CN" sz="2400" b="1" dirty="0">
              <a:solidFill>
                <a:schemeClr val="bg1"/>
              </a:solidFill>
            </a:endParaRPr>
          </a:p>
          <a:p>
            <a:pPr algn="ctr"/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少阳中风证的概念</a:t>
            </a:r>
            <a:endParaRPr lang="zh-CN" altLang="zh-CN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“少阳中风，两耳无所闻、目赤、胸中满而烦者，不可吐下，吐下则悸而惊。”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endParaRPr lang="en-US" altLang="zh-CN" sz="2400" b="1" dirty="0">
              <a:solidFill>
                <a:schemeClr val="bg1"/>
              </a:solidFill>
            </a:endParaRPr>
          </a:p>
          <a:p>
            <a:pPr algn="ctr"/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少阳伤寒证的概念</a:t>
            </a:r>
            <a:endParaRPr lang="zh-CN" altLang="zh-CN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endParaRPr lang="zh-CN" altLang="en-US" b="1" dirty="0"/>
          </a:p>
        </p:txBody>
      </p:sp>
      <p:sp>
        <p:nvSpPr>
          <p:cNvPr id="8" name="矩形 7"/>
          <p:cNvSpPr/>
          <p:nvPr/>
        </p:nvSpPr>
        <p:spPr>
          <a:xfrm>
            <a:off x="2941070" y="260648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</a:rPr>
              <a:t>少阳病提纲</a:t>
            </a:r>
            <a:endParaRPr lang="zh-CN" altLang="en-US" sz="5400" b="1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4725144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“伤寒，脉弦细，头痛发热者，属少阳。少阳不可发汗，发汗则谵语。此属胃，胃和则愈，胃不和则烦而悸。”弦细为少阳脉，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849486" y="260648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9280" y="1771650"/>
            <a:ext cx="787146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        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96</a:t>
            </a:r>
            <a:r>
              <a:rPr lang="zh-CN" altLang="en-US" sz="2000" b="1" dirty="0">
                <a:solidFill>
                  <a:schemeClr val="bg1"/>
                </a:solidFill>
              </a:rPr>
              <a:t>条：伤寒五六日中风，往来寒热、胸胁苦满、嘿嘿不欲饮食、心烦喜呕，或胸中烦而不呕，或渴，或腹中痛，或胁下痞硬，或心下悸、小便不利，或不渴、身有微热，或咳者，小柴胡汤主之。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9934" y="3087241"/>
            <a:ext cx="784887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   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97</a:t>
            </a:r>
            <a:r>
              <a:rPr lang="zh-CN" altLang="en-US" sz="2000" b="1" dirty="0">
                <a:solidFill>
                  <a:schemeClr val="bg1"/>
                </a:solidFill>
              </a:rPr>
              <a:t>条：血弱、气尽、膜理开，邪气因入，与正气相搏，结于胁下。正邪分争，往来寒热，休作有时，嘿嘿不欲饮食，脏腑相连，其痛必下，邪高痛下，故使呕也，小柴胡汤主之。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9552" y="4477871"/>
            <a:ext cx="7776864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  </a:t>
            </a:r>
            <a:r>
              <a:rPr lang="zh-CN" altLang="en-US" sz="2000" b="1" dirty="0"/>
              <a:t>  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99</a:t>
            </a:r>
            <a:r>
              <a:rPr lang="zh-CN" altLang="en-US" sz="2000" b="1" dirty="0">
                <a:solidFill>
                  <a:schemeClr val="bg1"/>
                </a:solidFill>
              </a:rPr>
              <a:t>条：伤寒四五日，身热、恶风、颈项强，胁下满、手足温而渴者，小柴胡汤主之。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03648" y="1124744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、主治证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1340768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+mn-ea"/>
              </a:rPr>
              <a:t>      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100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条：伤寒，阳脉涩，阴脉弦，法当腹中急痛，先与小建中汤；不差者，小柴胡汤主之。 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43608" y="332656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、主治证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十字星 6"/>
          <p:cNvSpPr/>
          <p:nvPr/>
        </p:nvSpPr>
        <p:spPr>
          <a:xfrm>
            <a:off x="467544" y="548680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67544" y="2420888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+mn-ea"/>
              </a:rPr>
              <a:t>    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144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条：妇人中风，七八日续得寒热发作有时，经水适断者，此为热入血室，其血必结，故使如疟状发作有时，小柴胡汤主之。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1560" y="3645024"/>
            <a:ext cx="4680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379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条：呕而发热者，小柴胡汤主之。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7544" y="4653136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+mn-ea"/>
              </a:rPr>
              <a:t>  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394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条：伤寒差以后更发热，小柴胡汤主之；脉浮者，以汗解之；脉沉实者，以下解之。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31640" y="332656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、主治证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十字星 4"/>
          <p:cNvSpPr/>
          <p:nvPr/>
        </p:nvSpPr>
        <p:spPr>
          <a:xfrm>
            <a:off x="611560" y="476672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11560" y="5299179"/>
            <a:ext cx="8388424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金匮要略</a:t>
            </a:r>
            <a:r>
              <a:rPr lang="en-US" altLang="zh-CN" sz="2000" b="1" dirty="0">
                <a:solidFill>
                  <a:schemeClr val="bg1"/>
                </a:solidFill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</a:rPr>
              <a:t>黄疸病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21</a:t>
            </a:r>
            <a:r>
              <a:rPr lang="zh-CN" altLang="en-US" sz="2000" b="1" dirty="0">
                <a:solidFill>
                  <a:schemeClr val="bg1"/>
                </a:solidFill>
              </a:rPr>
              <a:t>条：诸黄，腹痛而呕者，小柴胡汤主之。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9552" y="1412776"/>
            <a:ext cx="7848872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金匮要略</a:t>
            </a:r>
            <a:r>
              <a:rPr lang="en-US" altLang="zh-CN" sz="2000" b="1" dirty="0">
                <a:solidFill>
                  <a:schemeClr val="bg1"/>
                </a:solidFill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</a:rPr>
              <a:t>妇人产后病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l</a:t>
            </a:r>
            <a:r>
              <a:rPr lang="zh-CN" altLang="en-US" sz="2000" b="1" dirty="0">
                <a:solidFill>
                  <a:schemeClr val="bg1"/>
                </a:solidFill>
              </a:rPr>
              <a:t>条：问曰：新产妇人有三病，一者病痉，二者病郁冒，三者大便难，何谓也？师曰：新产血虚，多汗出，喜中风，故令病痉。亡血复汗，寒多，故令郁冒。亡津液胃燥，故令大便难。产妇郁冒，其脉微弱，呕不能食，大便反坚，但头汗出。所以然者，血虚而厥，厥而必冒，冒家欲解，必大汗出。以血虚下厥，孤阳上出，故头汗出。所以产妇喜汗出者，亡阴血虚，阳气独盛，故当汗出，阴阳乃复，大便坚，呕不能食，小柴胡汤主之。病解能食，七八日更发热者，此为胃实，大承气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9552" y="4148703"/>
            <a:ext cx="784887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金匮要略</a:t>
            </a:r>
            <a:r>
              <a:rPr lang="en-US" altLang="zh-CN" sz="2000" b="1" dirty="0">
                <a:solidFill>
                  <a:schemeClr val="bg1"/>
                </a:solidFill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</a:rPr>
              <a:t>妇人产后病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附方（一）：</a:t>
            </a:r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千金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三物黄芩汤：治妇人草褥自发露得风，四肢苦烦热，头痛者与小柴胡汤，头不痛但烦者，此汤主之。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03647" y="1196752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</a:t>
            </a:r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适宜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849486" y="260648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2060848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  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  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37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条：太阳病，十日已去，脉浮细而嗜卧者，外已解也。设胸满胁痛者，与小柴胡汤；脉但浮者，与麻黄汤。</a:t>
            </a:r>
            <a:endParaRPr lang="en-US" altLang="zh-CN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5576" y="3140968"/>
            <a:ext cx="75608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149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伤寒五六日，呕而发热者，柴胡汤证具，而以他药下之，柴胡证仍在者，复与柴胡汤，此虽已下之，不为逆，必蒸蒸而振，却发热汗出而解。若心下满而硬痛者，此为结胸也，大陷胸汤主之。但满而不痛者，此为痞。柴胡不中与之，宜半夏泻心汤。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5085184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+mn-ea"/>
              </a:rPr>
              <a:t>  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 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229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条：阳明病，发潮热、大便溏、小便自可、胸胁满不去者，与小柴胡汤。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03647" y="1196752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</a:t>
            </a:r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适宜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849486" y="260648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5229200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+mn-ea"/>
              </a:rPr>
              <a:t> 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金匮要略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腹满寒疝宿食病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12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条：按之心下满痛者，此为实也，当下之，宜大柴胡汤。</a:t>
            </a:r>
            <a:r>
              <a:rPr lang="zh-CN" altLang="en-US" sz="2000" b="1" dirty="0">
                <a:latin typeface="+mn-ea"/>
              </a:rPr>
              <a:t> </a:t>
            </a:r>
            <a:endParaRPr lang="zh-CN" altLang="en-US" sz="2000" b="1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3356992"/>
            <a:ext cx="80648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231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阳明中风，脉弦浮大而短气，腹部满，胁下及心痛，久按之气不通，鼻干，不得汗，嗜卧，一身及目悉黄，小便难，有潮热，时时哕，耳前后肿，刺之小差。外不解，病过十日，脉续浮者，与小柴胡汤。脉但浮，无余证者，与麻黄汤，若不尿，腹满加哕者，不治。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2060848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     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230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条：阳明病，胁下硬满，不大便而呕，舌上白苔者，可与小柴胡汤。上焦得通，津液得下，胃气因和，身濈然汗出而解。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552" y="1772816"/>
            <a:ext cx="7488832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伤寒论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266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条：本太阳病不解，转入少阳者，胁下硬满，干呕不能食，往来寒热，尚未吐下，脉沉紧者，与小柴胡汤。若已吐、下、发汗、温针，谵语，柴胡汤证罢，此为坏病，知犯何逆，以法治之。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620688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</a:t>
            </a:r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适宜</a:t>
            </a:r>
            <a:r>
              <a:rPr lang="zh-CN" alt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证</a:t>
            </a:r>
            <a:endParaRPr lang="zh-CN" alt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十字星 5"/>
          <p:cNvSpPr/>
          <p:nvPr/>
        </p:nvSpPr>
        <p:spPr>
          <a:xfrm>
            <a:off x="683568" y="764704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03646" y="1196752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</a:t>
            </a:r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、兼夹证</a:t>
            </a:r>
            <a:endParaRPr lang="zh-CN" altLang="en-US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849486" y="260648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560" y="3501008"/>
            <a:ext cx="7416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+mn-ea"/>
              </a:rPr>
              <a:t>        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103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条：太阳病，过经十余日，反二、三下之，后四五日，柴胡证仍在者，先与小柴胡汤。呕不止、心下急、郁郁微烦者，为未解也，与大柴胡汤下之则愈。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4869160"/>
            <a:ext cx="7560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      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104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条：伤寒十三日不解，胸胁满而呕，日晡所发潮热，已而微利。此本柴胡证，下之而不得利，今反利者，知医以丸药下之，此非其治也。潮热者，实也。先宜服小柴胡汤以解外，后以柴胡加芒硝汤主之。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2204864"/>
            <a:ext cx="75608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+mn-ea"/>
              </a:rPr>
              <a:t>     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</a:rPr>
              <a:t>101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条：伤寒中风，有柴胡证，但见一证便是，不必悉具。凡柴胡汤病证而下之，若柴胡证不罢者，复与柴胡汤，必蒸蒸而振，却复发热汗出而解。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764704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但见一证便是，不必悉具。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39552" y="2348880"/>
            <a:ext cx="2520280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胸胁苦满</a:t>
            </a:r>
            <a:endParaRPr lang="zh-CN" altLang="en-US" sz="2000" dirty="0"/>
          </a:p>
        </p:txBody>
      </p:sp>
      <p:sp>
        <p:nvSpPr>
          <p:cNvPr id="7" name="圆角矩形 6"/>
          <p:cNvSpPr/>
          <p:nvPr/>
        </p:nvSpPr>
        <p:spPr>
          <a:xfrm>
            <a:off x="611560" y="4221088"/>
            <a:ext cx="2520280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默默不欲饮食</a:t>
            </a:r>
            <a:endParaRPr lang="zh-CN" altLang="en-US" sz="2400" dirty="0"/>
          </a:p>
        </p:txBody>
      </p:sp>
      <p:sp>
        <p:nvSpPr>
          <p:cNvPr id="8" name="圆角矩形 7"/>
          <p:cNvSpPr/>
          <p:nvPr/>
        </p:nvSpPr>
        <p:spPr>
          <a:xfrm>
            <a:off x="5940152" y="4221088"/>
            <a:ext cx="2520280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心烦喜呕</a:t>
            </a:r>
            <a:endParaRPr lang="zh-CN" altLang="en-US" sz="2000" dirty="0"/>
          </a:p>
        </p:txBody>
      </p:sp>
      <p:sp>
        <p:nvSpPr>
          <p:cNvPr id="9" name="圆角矩形 8"/>
          <p:cNvSpPr/>
          <p:nvPr/>
        </p:nvSpPr>
        <p:spPr>
          <a:xfrm>
            <a:off x="5940152" y="2420888"/>
            <a:ext cx="2520280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往来寒热</a:t>
            </a:r>
            <a:endParaRPr lang="zh-CN" altLang="en-US" sz="2000" dirty="0"/>
          </a:p>
        </p:txBody>
      </p:sp>
      <p:sp>
        <p:nvSpPr>
          <p:cNvPr id="10" name="椭圆 9"/>
          <p:cNvSpPr/>
          <p:nvPr/>
        </p:nvSpPr>
        <p:spPr>
          <a:xfrm>
            <a:off x="3779912" y="3068960"/>
            <a:ext cx="1584176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小柴胡汤四大主证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03646" y="1196752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</a:t>
            </a:r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、兼夹证</a:t>
            </a:r>
            <a:endParaRPr lang="zh-CN" altLang="en-US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849486" y="260648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560" y="1904891"/>
            <a:ext cx="8208912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     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231</a:t>
            </a:r>
            <a:r>
              <a:rPr lang="zh-CN" altLang="en-US" sz="2000" b="1" dirty="0">
                <a:solidFill>
                  <a:schemeClr val="bg1"/>
                </a:solidFill>
              </a:rPr>
              <a:t>条：阳明中风，脉弦浮大而短气，腹部满，胁下及心痛，久按之气不通，鼻干，不得汗，嗜卧，一身及目悉黄，小便难，有潮热，时时哕，耳前后肿，刺之小差。外不解，病过十日，脉续浮者，与小柴胡汤。脉但浮，无余证者，与麻黄汤，若不尿，腹满加哕者，不治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3573016"/>
            <a:ext cx="7992888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104</a:t>
            </a:r>
            <a:r>
              <a:rPr lang="zh-CN" altLang="en-US" sz="2000" b="1" dirty="0">
                <a:solidFill>
                  <a:schemeClr val="bg1"/>
                </a:solidFill>
              </a:rPr>
              <a:t>条：伤寒十三日不解，胸胁满而呕，日晡所发潮热，已而微利。此本柴胡证，下之以不得利，今反利者，知医以丸药下之，此非其治也。潮热者，实也。先宜服小柴胡汤以解外，后以柴胡加芒硝汤主之。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5107920"/>
            <a:ext cx="8064896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147</a:t>
            </a:r>
            <a:r>
              <a:rPr lang="zh-CN" altLang="en-US" sz="2000" b="1" dirty="0">
                <a:solidFill>
                  <a:schemeClr val="bg1"/>
                </a:solidFill>
              </a:rPr>
              <a:t>条：伤寒五六日，已发汗而复下之，胸胁满微结、小便不利、渴而不呕、但头汗出、往来寒热、心烦者，此为未解也，柴胡桂枝干姜汤主之。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03646" y="1196752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</a:t>
            </a:r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、兼夹证</a:t>
            </a:r>
            <a:endParaRPr lang="zh-CN" altLang="en-US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849486" y="260648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576" y="2060848"/>
            <a:ext cx="799288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  </a:t>
            </a:r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146</a:t>
            </a:r>
            <a:r>
              <a:rPr lang="zh-CN" altLang="en-US" sz="2000" b="1" dirty="0">
                <a:solidFill>
                  <a:schemeClr val="bg1"/>
                </a:solidFill>
              </a:rPr>
              <a:t>条：伤寒六七日，发热、微恶寒、支节烦痛、微呕、心下支结、外证未去者，柴胡桂枝汤主之。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584" y="2996952"/>
            <a:ext cx="7704856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103</a:t>
            </a:r>
            <a:r>
              <a:rPr lang="zh-CN" altLang="en-US" sz="2000" b="1" dirty="0">
                <a:solidFill>
                  <a:schemeClr val="bg1"/>
                </a:solidFill>
              </a:rPr>
              <a:t>条：太阳病，过经十余日，反二三下之，后四五日，柴胡证仍在者，先与小柴胡汤；呕不止、心下急、郁郁微烦者，为未解也，与大柴胡汤下之则愈。 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8219" y="4237598"/>
            <a:ext cx="7848872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107</a:t>
            </a:r>
            <a:r>
              <a:rPr lang="zh-CN" altLang="en-US" sz="2000" b="1" dirty="0">
                <a:solidFill>
                  <a:schemeClr val="bg1"/>
                </a:solidFill>
              </a:rPr>
              <a:t>条：伤寒八九日，下之，胸满、烦惊、小便不利、谵语、一身尽重，不可转侧者，柴胡加龙骨牡蛎汤主之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5229200"/>
            <a:ext cx="756084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金匮要略</a:t>
            </a:r>
            <a:r>
              <a:rPr lang="en-US" altLang="zh-CN" sz="2000" b="1" dirty="0">
                <a:solidFill>
                  <a:schemeClr val="bg1"/>
                </a:solidFill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</a:rPr>
              <a:t>疟病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附方（二）；柴胡去半夏加栝蒌汤：治疟病发渴者，亦治劳疟。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03645" y="1196752"/>
            <a:ext cx="25731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4</a:t>
            </a:r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、变化证</a:t>
            </a:r>
            <a:endParaRPr lang="zh-CN" altLang="en-US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195735" y="260648"/>
            <a:ext cx="3647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4" y="2132856"/>
            <a:ext cx="7776864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  </a:t>
            </a:r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149</a:t>
            </a:r>
            <a:r>
              <a:rPr lang="zh-CN" altLang="en-US" sz="2000" b="1" dirty="0">
                <a:solidFill>
                  <a:schemeClr val="bg1"/>
                </a:solidFill>
              </a:rPr>
              <a:t>条：伤寒五六日，呕而发热者，柴胡汤证具，而以他药下之，柴胡证仍在者，复与柴胡汤，此虽已下之，不为逆，必蒸蒸而振，却发热汗出而解。若心下满而硬痛者，此为结胸也，大陷胸汤主之。但满而不痛者，此为痞。柴胡不中与之，宜半夏泻心汤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5829" y="4252337"/>
            <a:ext cx="756084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    </a:t>
            </a:r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金匮要略</a:t>
            </a:r>
            <a:r>
              <a:rPr lang="en-US" altLang="zh-CN" sz="2000" b="1" dirty="0">
                <a:solidFill>
                  <a:schemeClr val="bg1"/>
                </a:solidFill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</a:rPr>
              <a:t>妇人产后病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附方（一）：</a:t>
            </a:r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千金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三物黄芩汤：治妇人草褥自发露得风，四肢苦烦热，头痛者与小柴胡汤，头不痛但烦者，此汤主之。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03646" y="1196752"/>
            <a:ext cx="25731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5</a:t>
            </a:r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、坏病症</a:t>
            </a:r>
            <a:endParaRPr lang="zh-CN" altLang="en-US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849486" y="260648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9552" y="3315717"/>
            <a:ext cx="7992888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 第</a:t>
            </a:r>
            <a:r>
              <a:rPr lang="en-US" altLang="zh-CN" sz="2000" b="1" dirty="0">
                <a:solidFill>
                  <a:schemeClr val="bg1"/>
                </a:solidFill>
              </a:rPr>
              <a:t>231</a:t>
            </a:r>
            <a:r>
              <a:rPr lang="zh-CN" altLang="en-US" sz="2000" b="1" dirty="0">
                <a:solidFill>
                  <a:schemeClr val="bg1"/>
                </a:solidFill>
              </a:rPr>
              <a:t>条：阳明中风，脉弦浮大而短气，腹部满，胁下及心痛，久按之气不通，鼻干，不得汗，嗜卧，一身及目悉黄，小便难，有潮热，时时哕，耳前后肿，刺之小差。外不解，病过十日，脉续浮者，与小柴胡汤。脉但浮，无余证者，与麻黄汤，若不尿，腹满加哕者，不治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7162" y="1905273"/>
            <a:ext cx="8064896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149</a:t>
            </a:r>
            <a:r>
              <a:rPr lang="zh-CN" altLang="en-US" sz="2000" b="1" dirty="0">
                <a:solidFill>
                  <a:schemeClr val="bg1"/>
                </a:solidFill>
              </a:rPr>
              <a:t>条：伤寒五六日，呕而发热者，柴胡汤证具，而以他药下之，柴胡证仍在者，复与柴胡汤，此虽已下之，不为逆，必蒸蒸而振，却发热汗出而解。若心下满而硬痛者，此为结胸也，大陷胸汤主之；但满而不痛者，此为痞，柴胡不中与之，宜半夏泻心汤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162" y="5031973"/>
            <a:ext cx="7992888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266</a:t>
            </a:r>
            <a:r>
              <a:rPr lang="zh-CN" altLang="en-US" sz="2000" b="1" dirty="0">
                <a:solidFill>
                  <a:schemeClr val="bg1"/>
                </a:solidFill>
              </a:rPr>
              <a:t>条：本太阳病不解，转入少阳者，胁下硬满，干呕不能食，往来寒热，尚未吐下，脉沉紧者，与小柴胡汤。若已吐、下、发汗、温针，谵语，柴胡汤证罢，此为坏病，知犯何逆，以法治之。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03646" y="1196752"/>
            <a:ext cx="25731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5</a:t>
            </a:r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、坏病症</a:t>
            </a:r>
            <a:endParaRPr lang="zh-CN" altLang="en-US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849486" y="260648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0548" y="1905273"/>
            <a:ext cx="7704856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    </a:t>
            </a:r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 第</a:t>
            </a:r>
            <a:r>
              <a:rPr lang="en-US" altLang="zh-CN" sz="2000" b="1" dirty="0">
                <a:solidFill>
                  <a:schemeClr val="bg1"/>
                </a:solidFill>
              </a:rPr>
              <a:t>231</a:t>
            </a:r>
            <a:r>
              <a:rPr lang="zh-CN" altLang="en-US" sz="2000" b="1" dirty="0">
                <a:solidFill>
                  <a:schemeClr val="bg1"/>
                </a:solidFill>
              </a:rPr>
              <a:t>条：阳明中风，脉弦浮大而短气，腹部满，胁下及心痛，久按之气不通，鼻干，不得汗，嗜卧，一身及目悉黄，小便难，有潮热，时时哕，耳前后肿，刺之小差。外不解，病过十日，脉续浮者，与小柴胡汤。脉但浮，无余证者，与麻黄汤，若不尿，腹满加哕者，不治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21643" y="4090854"/>
            <a:ext cx="7632848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149</a:t>
            </a:r>
            <a:r>
              <a:rPr lang="zh-CN" altLang="en-US" sz="2000" b="1" dirty="0">
                <a:solidFill>
                  <a:schemeClr val="bg1"/>
                </a:solidFill>
              </a:rPr>
              <a:t>条：伤寒五六日，呕而发热者，柴胡汤证具，而以他药下之，柴胡证仍在者，复与柴胡汤，此虽已下之，不为逆，必蒸蒸而振，却发热汗出而解。若心下满而硬痛者，此为结胸也，大陷胸汤主之；但满而不痛者，此为痞，柴胡不中与之，宜半夏泻心汤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03646" y="1196752"/>
            <a:ext cx="25731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6</a:t>
            </a:r>
            <a:r>
              <a:rPr lang="zh-CN" altLang="en-US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、类似证</a:t>
            </a:r>
            <a:endParaRPr lang="zh-CN" altLang="en-US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849486" y="260648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568" y="2132856"/>
            <a:ext cx="7632848" cy="8299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</a:rPr>
              <a:t>伤寒论</a:t>
            </a:r>
            <a:r>
              <a:rPr lang="en-US" altLang="zh-CN" sz="2400" b="1" dirty="0">
                <a:solidFill>
                  <a:schemeClr val="bg1"/>
                </a:solidFill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</a:rPr>
              <a:t>第</a:t>
            </a:r>
            <a:r>
              <a:rPr lang="en-US" altLang="zh-CN" sz="2400" b="1" dirty="0">
                <a:solidFill>
                  <a:schemeClr val="bg1"/>
                </a:solidFill>
              </a:rPr>
              <a:t>318</a:t>
            </a:r>
            <a:r>
              <a:rPr lang="zh-CN" altLang="en-US" sz="2400" b="1" dirty="0">
                <a:solidFill>
                  <a:schemeClr val="bg1"/>
                </a:solidFill>
              </a:rPr>
              <a:t>条：四逆，其人或咳、或悸、或小便不利、或腹中痛、或泄利下重者，四逆散主之。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03646" y="1196752"/>
            <a:ext cx="25731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/>
            <a:r>
              <a:rPr lang="en-US" altLang="zh-CN" sz="4000" b="1" spc="50" dirty="0">
                <a:ln w="12700" cmpd="sng">
                  <a:solidFill>
                    <a:srgbClr val="E89A53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rgbClr val="E89A53">
                      <a:satMod val="180000"/>
                      <a:alpha val="30000"/>
                    </a:srgbClr>
                  </a:glow>
                </a:effectLst>
              </a:rPr>
              <a:t>7</a:t>
            </a:r>
            <a:r>
              <a:rPr lang="zh-CN" altLang="en-US" sz="4000" b="1" spc="50" dirty="0">
                <a:ln w="12700" cmpd="sng">
                  <a:solidFill>
                    <a:srgbClr val="E89A53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rgbClr val="E89A53">
                      <a:satMod val="180000"/>
                      <a:alpha val="30000"/>
                    </a:srgbClr>
                  </a:glow>
                </a:effectLst>
              </a:rPr>
              <a:t>、禁忌症</a:t>
            </a:r>
            <a:endParaRPr lang="zh-CN" altLang="en-US" sz="4000" b="1" spc="50" dirty="0">
              <a:ln w="12700" cmpd="sng">
                <a:solidFill>
                  <a:srgbClr val="E89A53">
                    <a:satMod val="120000"/>
                    <a:shade val="80000"/>
                  </a:srgb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rgbClr val="E89A53">
                    <a:satMod val="180000"/>
                    <a:alpha val="30000"/>
                  </a:srgb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849486" y="260648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592" y="2204864"/>
            <a:ext cx="7632848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  </a:t>
            </a:r>
            <a:r>
              <a:rPr lang="en-US" altLang="zh-CN" sz="2400" b="1" dirty="0">
                <a:solidFill>
                  <a:schemeClr val="bg1"/>
                </a:solidFill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</a:rPr>
              <a:t>伤寒论</a:t>
            </a:r>
            <a:r>
              <a:rPr lang="en-US" altLang="zh-CN" sz="2400" b="1" dirty="0">
                <a:solidFill>
                  <a:schemeClr val="bg1"/>
                </a:solidFill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</a:rPr>
              <a:t>第</a:t>
            </a:r>
            <a:r>
              <a:rPr lang="en-US" altLang="zh-CN" sz="2400" b="1" dirty="0">
                <a:solidFill>
                  <a:schemeClr val="bg1"/>
                </a:solidFill>
              </a:rPr>
              <a:t>98</a:t>
            </a:r>
            <a:r>
              <a:rPr lang="zh-CN" altLang="en-US" sz="2400" b="1" dirty="0">
                <a:solidFill>
                  <a:schemeClr val="bg1"/>
                </a:solidFill>
              </a:rPr>
              <a:t>条：</a:t>
            </a:r>
            <a:r>
              <a:rPr lang="zh-CN" altLang="zh-CN" sz="2400" b="1" dirty="0">
                <a:solidFill>
                  <a:schemeClr val="bg1"/>
                </a:solidFill>
              </a:rPr>
              <a:t>小柴胡汤的禁忌证是中阳虚衰，寒湿内盛，证见“不能食而胁下满痛，面目及身黄，颈项强，小便难者”。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1628800"/>
            <a:ext cx="7560840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  </a:t>
            </a:r>
            <a:r>
              <a:rPr lang="zh-CN" altLang="en-US" sz="2000" b="1" dirty="0"/>
              <a:t> </a:t>
            </a:r>
            <a:r>
              <a:rPr lang="en-US" altLang="zh-CN" sz="2000" b="1" dirty="0">
                <a:solidFill>
                  <a:schemeClr val="bg1"/>
                </a:solidFill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</a:rPr>
              <a:t>、</a:t>
            </a:r>
            <a:r>
              <a:rPr lang="zh-CN" altLang="en-US" b="1" dirty="0">
                <a:solidFill>
                  <a:schemeClr val="bg1"/>
                </a:solidFill>
              </a:rPr>
              <a:t> 往来寒热、胸胁苦满、嘿嘿不欲饮食、心烦喜呕、或胸中烦而不呕、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r>
              <a:rPr lang="en-US" altLang="zh-CN" sz="2000" b="1" dirty="0">
                <a:solidFill>
                  <a:schemeClr val="bg1"/>
                </a:solidFill>
              </a:rPr>
              <a:t>       </a:t>
            </a:r>
            <a:r>
              <a:rPr lang="zh-CN" altLang="en-US" b="1" dirty="0">
                <a:solidFill>
                  <a:schemeClr val="bg1"/>
                </a:solidFill>
              </a:rPr>
              <a:t>或渴、或腹中痛，或胁下痞硬、或心下悸小便不利，或不渴身有微热、</a:t>
            </a: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   </a:t>
            </a:r>
            <a:r>
              <a:rPr lang="zh-CN" altLang="en-US" b="1" dirty="0">
                <a:solidFill>
                  <a:schemeClr val="bg1"/>
                </a:solidFill>
              </a:rPr>
              <a:t>或咳者。  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2708920"/>
            <a:ext cx="7704856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   </a:t>
            </a:r>
            <a:r>
              <a:rPr lang="en-US" altLang="zh-CN" sz="2000" b="1" dirty="0">
                <a:solidFill>
                  <a:schemeClr val="bg1"/>
                </a:solidFill>
              </a:rPr>
              <a:t>2</a:t>
            </a:r>
            <a:r>
              <a:rPr lang="zh-CN" altLang="en-US" sz="2000" b="1" dirty="0">
                <a:solidFill>
                  <a:schemeClr val="bg1"/>
                </a:solidFill>
              </a:rPr>
              <a:t>、无论伤寒或中风，有柴胡证，但见四主症中的一症便是，不必      悉具。</a:t>
            </a:r>
            <a:r>
              <a:rPr lang="zh-CN" altLang="en-US" sz="2000" b="1" dirty="0"/>
              <a:t> </a:t>
            </a:r>
            <a:endParaRPr lang="zh-CN" altLang="en-US" sz="2000" b="1" dirty="0"/>
          </a:p>
        </p:txBody>
      </p:sp>
      <p:sp>
        <p:nvSpPr>
          <p:cNvPr id="9" name="矩形 8"/>
          <p:cNvSpPr/>
          <p:nvPr/>
        </p:nvSpPr>
        <p:spPr>
          <a:xfrm>
            <a:off x="683315" y="3593063"/>
            <a:ext cx="7128792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 </a:t>
            </a:r>
            <a:r>
              <a:rPr lang="en-US" altLang="zh-CN" b="1" dirty="0">
                <a:solidFill>
                  <a:schemeClr val="bg1"/>
                </a:solidFill>
              </a:rPr>
              <a:t>   </a:t>
            </a:r>
            <a:r>
              <a:rPr lang="en-US" altLang="zh-CN" sz="2000" b="1" dirty="0">
                <a:solidFill>
                  <a:schemeClr val="bg1"/>
                </a:solidFill>
              </a:rPr>
              <a:t>3</a:t>
            </a:r>
            <a:r>
              <a:rPr lang="zh-CN" altLang="en-US" sz="2000" b="1" dirty="0">
                <a:solidFill>
                  <a:schemeClr val="bg1"/>
                </a:solidFill>
              </a:rPr>
              <a:t>、太阳病，脉浮细、嗜卧而胸满胁痛者。 </a:t>
            </a:r>
            <a:r>
              <a:rPr lang="zh-CN" altLang="en-US" b="1" dirty="0">
                <a:solidFill>
                  <a:schemeClr val="bg1"/>
                </a:solidFill>
              </a:rPr>
              <a:t>      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rot="10800000" flipV="1">
            <a:off x="755576" y="4374396"/>
            <a:ext cx="727280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 </a:t>
            </a:r>
            <a:r>
              <a:rPr lang="en-US" altLang="zh-CN" b="1" dirty="0">
                <a:solidFill>
                  <a:schemeClr val="bg1"/>
                </a:solidFill>
              </a:rPr>
              <a:t> </a:t>
            </a:r>
            <a:r>
              <a:rPr lang="en-US" altLang="zh-CN" sz="2000" b="1" dirty="0">
                <a:solidFill>
                  <a:schemeClr val="bg1"/>
                </a:solidFill>
              </a:rPr>
              <a:t>4</a:t>
            </a:r>
            <a:r>
              <a:rPr lang="zh-CN" altLang="en-US" sz="2000" b="1" dirty="0">
                <a:solidFill>
                  <a:schemeClr val="bg1"/>
                </a:solidFill>
              </a:rPr>
              <a:t>、</a:t>
            </a:r>
            <a:r>
              <a:rPr lang="en-US" altLang="zh-CN" sz="2000" b="1" dirty="0">
                <a:solidFill>
                  <a:schemeClr val="bg1"/>
                </a:solidFill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</a:rPr>
              <a:t>伤寒四五日，身热恶风、颈项强、胁下满、手足温而渴者。 </a:t>
            </a:r>
            <a:r>
              <a:rPr lang="zh-CN" altLang="en-US" b="1" dirty="0">
                <a:solidFill>
                  <a:schemeClr val="bg1"/>
                </a:solidFill>
              </a:rPr>
              <a:t>    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3568" y="5229200"/>
            <a:ext cx="6048672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   </a:t>
            </a:r>
            <a:r>
              <a:rPr lang="en-US" altLang="zh-CN" sz="2000" b="1" dirty="0">
                <a:solidFill>
                  <a:schemeClr val="bg1"/>
                </a:solidFill>
              </a:rPr>
              <a:t>5</a:t>
            </a:r>
            <a:r>
              <a:rPr lang="zh-CN" altLang="en-US" sz="2000" b="1" dirty="0">
                <a:solidFill>
                  <a:schemeClr val="bg1"/>
                </a:solidFill>
              </a:rPr>
              <a:t>、热入血室经水适断、寒热如疟状者。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5536" y="1052736"/>
            <a:ext cx="43396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</a:rPr>
              <a:t>小柴胡汤辨证要点：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19672" y="116632"/>
            <a:ext cx="50321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小柴胡方证总结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5013176"/>
            <a:ext cx="28934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12</a:t>
            </a:r>
            <a:r>
              <a:rPr lang="zh-CN" altLang="en-US" b="1" dirty="0">
                <a:solidFill>
                  <a:schemeClr val="bg1"/>
                </a:solidFill>
              </a:rPr>
              <a:t>、四肢苦烦而头痛者。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560" y="4437112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11</a:t>
            </a:r>
            <a:r>
              <a:rPr lang="zh-CN" altLang="en-US" b="1" dirty="0">
                <a:solidFill>
                  <a:schemeClr val="bg1"/>
                </a:solidFill>
              </a:rPr>
              <a:t>、妇人产后痉、郁冒、大便难而呕不能食者。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2348880"/>
            <a:ext cx="2000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7</a:t>
            </a:r>
            <a:r>
              <a:rPr lang="zh-CN" altLang="en-US" b="1" dirty="0">
                <a:solidFill>
                  <a:schemeClr val="bg1"/>
                </a:solidFill>
              </a:rPr>
              <a:t>、呕而发热者。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2695" y="548680"/>
            <a:ext cx="52629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小柴胡汤辨证要点：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2852936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8</a:t>
            </a:r>
            <a:r>
              <a:rPr lang="zh-CN" altLang="en-US" b="1" dirty="0">
                <a:solidFill>
                  <a:schemeClr val="bg1"/>
                </a:solidFill>
              </a:rPr>
              <a:t>、阳明病胁下硬满、不大便而呕、舌上白苔者。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9552" y="3356992"/>
            <a:ext cx="3098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  </a:t>
            </a:r>
            <a:r>
              <a:rPr lang="en-US" altLang="zh-CN" b="1" dirty="0">
                <a:solidFill>
                  <a:schemeClr val="bg1"/>
                </a:solidFill>
              </a:rPr>
              <a:t>9</a:t>
            </a:r>
            <a:r>
              <a:rPr lang="zh-CN" altLang="en-US" b="1" dirty="0">
                <a:solidFill>
                  <a:schemeClr val="bg1"/>
                </a:solidFill>
              </a:rPr>
              <a:t>、伤寒差以后更发热者。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1560" y="3861048"/>
            <a:ext cx="2713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10</a:t>
            </a:r>
            <a:r>
              <a:rPr lang="zh-CN" altLang="en-US" b="1" dirty="0">
                <a:solidFill>
                  <a:schemeClr val="bg1"/>
                </a:solidFill>
              </a:rPr>
              <a:t>、诸黄腹痛而呕者。 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3568" y="1772816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6</a:t>
            </a:r>
            <a:r>
              <a:rPr lang="zh-CN" altLang="en-US" b="1" dirty="0">
                <a:solidFill>
                  <a:schemeClr val="bg1"/>
                </a:solidFill>
              </a:rPr>
              <a:t>、阳明发潮热、大便溏、小便自可、胸胁满不去者。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916832"/>
            <a:ext cx="741682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南京中医药大学（原南京中医药学院）陈亦人教授认为：小柴胡汤不是 解表的药能发汗，不是通便的药能通便，不是利尿的药能利尿。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3212976"/>
            <a:ext cx="75608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江西中医药大学（原江西中医学院）陈瑞春教授认为：小柴胡汤的适应证，上焦不通，津液不下，胃气不和。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4509120"/>
            <a:ext cx="734481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唐容川先生认为：少阳外主肌腠，内主三焦。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620688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</a:rPr>
              <a:t>小柴胡汤应用广泛的原因：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1196752"/>
            <a:ext cx="8352928" cy="646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      </a:t>
            </a:r>
            <a:r>
              <a:rPr lang="zh-CN" altLang="en-US" b="1" dirty="0">
                <a:solidFill>
                  <a:schemeClr val="bg1"/>
                </a:solidFill>
              </a:rPr>
              <a:t> </a:t>
            </a:r>
            <a:r>
              <a:rPr lang="zh-CN" altLang="en-US" sz="2000" b="1" dirty="0">
                <a:solidFill>
                  <a:schemeClr val="bg1"/>
                </a:solidFill>
              </a:rPr>
              <a:t> ⑴小柴胡加生石膏汤：于小柴胡汤加生石膏</a:t>
            </a:r>
            <a:r>
              <a:rPr lang="en-US" altLang="zh-CN" sz="2000" b="1" dirty="0">
                <a:solidFill>
                  <a:schemeClr val="bg1"/>
                </a:solidFill>
              </a:rPr>
              <a:t>45-90</a:t>
            </a:r>
            <a:r>
              <a:rPr lang="zh-CN" altLang="en-US" sz="2000" b="1" dirty="0">
                <a:solidFill>
                  <a:schemeClr val="bg1"/>
                </a:solidFill>
              </a:rPr>
              <a:t>克，煎服法同原方。此为日常应用的良方，小柴胡汤证而口于舌燥者即可用之。外感表解而烧不退多现本方证。发热、不欲食而口苦、头痛者，本方有捷效。肺炎汗出而喘，设有柴胡证，不可与麻杏甘石汤，宜本方，尤其小儿肺炎更多本方证，宜注意。他如腮腺炎、淋巴腺炎、乳腺炎、睾丸炎等均有奇效。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br>
              <a:rPr lang="en-US" altLang="zh-CN" sz="2000" b="1" dirty="0"/>
            </a:br>
            <a:r>
              <a:rPr lang="zh-CN" altLang="en-US" sz="2000" b="1" dirty="0"/>
              <a:t>        </a:t>
            </a:r>
            <a:br>
              <a:rPr lang="en-US" altLang="zh-CN" sz="2000" b="1" dirty="0"/>
            </a:br>
            <a:r>
              <a:rPr lang="en-US" altLang="zh-CN" sz="2000" b="1" dirty="0">
                <a:solidFill>
                  <a:schemeClr val="bg1"/>
                </a:solidFill>
              </a:rPr>
              <a:t>      </a:t>
            </a:r>
            <a:r>
              <a:rPr lang="zh-CN" altLang="en-US" sz="2000" b="1" dirty="0">
                <a:solidFill>
                  <a:schemeClr val="bg1"/>
                </a:solidFill>
              </a:rPr>
              <a:t>⑵小柴胡加桔梗汤；原方加桔梗</a:t>
            </a:r>
            <a:r>
              <a:rPr lang="en-US" altLang="zh-CN" sz="2000" b="1" dirty="0">
                <a:solidFill>
                  <a:schemeClr val="bg1"/>
                </a:solidFill>
              </a:rPr>
              <a:t>10</a:t>
            </a:r>
            <a:r>
              <a:rPr lang="zh-CN" altLang="en-US" sz="2000" b="1" dirty="0">
                <a:solidFill>
                  <a:schemeClr val="bg1"/>
                </a:solidFill>
              </a:rPr>
              <a:t>克，煎服法同原方。治小柴胡汤证咽痛、或排痰困难者。若口舌干燥，宜更加生石膏。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br>
              <a:rPr lang="en-US" altLang="zh-CN" sz="2000" b="1" dirty="0">
                <a:solidFill>
                  <a:schemeClr val="bg1"/>
                </a:solidFill>
              </a:rPr>
            </a:br>
            <a:r>
              <a:rPr lang="zh-CN" altLang="en-US" sz="2000" b="1" dirty="0">
                <a:solidFill>
                  <a:schemeClr val="bg1"/>
                </a:solidFill>
              </a:rPr>
              <a:t>        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r>
              <a:rPr lang="en-US" altLang="zh-CN" sz="2000" b="1" dirty="0">
                <a:solidFill>
                  <a:schemeClr val="bg1"/>
                </a:solidFill>
              </a:rPr>
              <a:t>      </a:t>
            </a:r>
            <a:r>
              <a:rPr lang="zh-CN" altLang="en-US" sz="2000" b="1" dirty="0">
                <a:solidFill>
                  <a:schemeClr val="bg1"/>
                </a:solidFill>
              </a:rPr>
              <a:t>⑶小柴胡加橘皮汤：原方加橘皮</a:t>
            </a:r>
            <a:r>
              <a:rPr lang="en-US" altLang="zh-CN" sz="2000" b="1" dirty="0">
                <a:solidFill>
                  <a:schemeClr val="bg1"/>
                </a:solidFill>
              </a:rPr>
              <a:t>12-24</a:t>
            </a:r>
            <a:r>
              <a:rPr lang="zh-CN" altLang="en-US" sz="2000" b="1" dirty="0">
                <a:solidFill>
                  <a:schemeClr val="bg1"/>
                </a:solidFill>
              </a:rPr>
              <a:t>克，治小柴胡汤证而哕逆、或干嗽频作者。若口舌干燥宜加生石膏。排痰困难宜更加桔梗。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br>
              <a:rPr lang="en-US" altLang="zh-CN" sz="2000" b="1" dirty="0">
                <a:solidFill>
                  <a:schemeClr val="bg1"/>
                </a:solidFill>
              </a:rPr>
            </a:br>
            <a:r>
              <a:rPr lang="zh-CN" altLang="en-US" sz="2000" b="1" dirty="0">
                <a:solidFill>
                  <a:schemeClr val="bg1"/>
                </a:solidFill>
              </a:rPr>
              <a:t>       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r>
              <a:rPr lang="en-US" altLang="zh-CN" sz="2000" b="1" dirty="0">
                <a:solidFill>
                  <a:schemeClr val="bg1"/>
                </a:solidFill>
              </a:rPr>
              <a:t>     </a:t>
            </a:r>
            <a:r>
              <a:rPr lang="zh-CN" altLang="en-US" sz="2000" b="1" dirty="0">
                <a:solidFill>
                  <a:schemeClr val="bg1"/>
                </a:solidFill>
              </a:rPr>
              <a:t> ⑷小柴胡加芍药汤：原方加芍药</a:t>
            </a:r>
            <a:r>
              <a:rPr lang="en-US" altLang="zh-CN" sz="2000" b="1" dirty="0">
                <a:solidFill>
                  <a:schemeClr val="bg1"/>
                </a:solidFill>
              </a:rPr>
              <a:t>10-18</a:t>
            </a:r>
            <a:r>
              <a:rPr lang="zh-CN" altLang="en-US" sz="2000" b="1" dirty="0">
                <a:solidFill>
                  <a:schemeClr val="bg1"/>
                </a:solidFill>
              </a:rPr>
              <a:t>克，煎服法同原方。治小柴胡汤证而腹挛痛者。      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r>
              <a:rPr lang="zh-CN" altLang="en-US" sz="2000" b="1" dirty="0">
                <a:solidFill>
                  <a:schemeClr val="bg1"/>
                </a:solidFill>
              </a:rPr>
              <a:t> 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r>
              <a:rPr lang="en-US" altLang="zh-CN" b="1" dirty="0">
                <a:solidFill>
                  <a:schemeClr val="bg1"/>
                </a:solidFill>
              </a:rPr>
              <a:t>     </a:t>
            </a:r>
            <a:r>
              <a:rPr lang="zh-CN" altLang="en-US" b="1" dirty="0">
                <a:solidFill>
                  <a:schemeClr val="bg1"/>
                </a:solidFill>
              </a:rPr>
              <a:t>  </a:t>
            </a:r>
            <a:br>
              <a:rPr lang="en-US" altLang="zh-CN" b="1" dirty="0">
                <a:solidFill>
                  <a:schemeClr val="bg1"/>
                </a:solidFill>
              </a:rPr>
            </a:br>
            <a:r>
              <a:rPr lang="zh-CN" altLang="en-US" b="1" dirty="0"/>
              <a:t>       </a:t>
            </a:r>
            <a:br>
              <a:rPr lang="en-US" altLang="zh-CN" b="1" dirty="0"/>
            </a:br>
            <a:endParaRPr lang="zh-CN" altLang="en-US" b="1" dirty="0"/>
          </a:p>
        </p:txBody>
      </p:sp>
      <p:sp>
        <p:nvSpPr>
          <p:cNvPr id="5" name="矩形 4"/>
          <p:cNvSpPr/>
          <p:nvPr/>
        </p:nvSpPr>
        <p:spPr>
          <a:xfrm>
            <a:off x="251520" y="332656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</a:rPr>
              <a:t>小柴胡汤常用的加味方：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5799" y="2059335"/>
            <a:ext cx="7776864" cy="3476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    </a:t>
            </a:r>
            <a:r>
              <a:rPr lang="zh-CN" altLang="en-US" sz="2000" b="1" dirty="0"/>
              <a:t> </a:t>
            </a:r>
            <a:r>
              <a:rPr lang="zh-CN" altLang="en-US" sz="2000" b="1" dirty="0">
                <a:solidFill>
                  <a:schemeClr val="bg1"/>
                </a:solidFill>
              </a:rPr>
              <a:t>⑸小柴胡加吴萸汤：原方加吴萸</a:t>
            </a:r>
            <a:r>
              <a:rPr lang="en-US" altLang="zh-CN" sz="2000" b="1" dirty="0">
                <a:solidFill>
                  <a:schemeClr val="bg1"/>
                </a:solidFill>
              </a:rPr>
              <a:t>10</a:t>
            </a:r>
            <a:r>
              <a:rPr lang="zh-CN" altLang="en-US" sz="2000" b="1" dirty="0">
                <a:solidFill>
                  <a:schemeClr val="bg1"/>
                </a:solidFill>
              </a:rPr>
              <a:t>克，煎服法同原方。此即小柴胡汤与吴茱萸汤合方，故治二方的合并证。 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br>
              <a:rPr lang="en-US" altLang="zh-CN" sz="2000" b="1" dirty="0">
                <a:solidFill>
                  <a:schemeClr val="bg1"/>
                </a:solidFill>
              </a:rPr>
            </a:br>
            <a:br>
              <a:rPr lang="en-US" altLang="zh-CN" sz="2000" b="1" dirty="0">
                <a:solidFill>
                  <a:schemeClr val="bg1"/>
                </a:solidFill>
              </a:rPr>
            </a:br>
            <a:r>
              <a:rPr lang="en-US" altLang="zh-CN" sz="2000" b="1" dirty="0">
                <a:solidFill>
                  <a:schemeClr val="bg1"/>
                </a:solidFill>
              </a:rPr>
              <a:t>     </a:t>
            </a:r>
            <a:r>
              <a:rPr lang="zh-CN" altLang="en-US" sz="2000" b="1" dirty="0">
                <a:solidFill>
                  <a:schemeClr val="bg1"/>
                </a:solidFill>
              </a:rPr>
              <a:t>⑹小柴胡加苓术汤：原方加茯苓、苍术各</a:t>
            </a:r>
            <a:r>
              <a:rPr lang="en-US" altLang="zh-CN" sz="2000" b="1" dirty="0">
                <a:solidFill>
                  <a:schemeClr val="bg1"/>
                </a:solidFill>
              </a:rPr>
              <a:t>10</a:t>
            </a:r>
            <a:r>
              <a:rPr lang="zh-CN" altLang="en-US" sz="2000" b="1" dirty="0">
                <a:solidFill>
                  <a:schemeClr val="bg1"/>
                </a:solidFill>
              </a:rPr>
              <a:t>克，煎服法同原方。治小柴胡汤证大便溏、或身浮肿而小便不利者。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br>
              <a:rPr lang="en-US" altLang="zh-CN" sz="2000" b="1" dirty="0">
                <a:solidFill>
                  <a:schemeClr val="bg1"/>
                </a:solidFill>
              </a:rPr>
            </a:br>
            <a:r>
              <a:rPr lang="zh-CN" altLang="en-US" sz="2000" b="1" dirty="0">
                <a:solidFill>
                  <a:schemeClr val="bg1"/>
                </a:solidFill>
              </a:rPr>
              <a:t>       </a:t>
            </a:r>
            <a:br>
              <a:rPr lang="en-US" altLang="zh-CN" sz="2000" b="1" dirty="0">
                <a:solidFill>
                  <a:schemeClr val="bg1"/>
                </a:solidFill>
              </a:rPr>
            </a:br>
            <a:r>
              <a:rPr lang="en-US" altLang="zh-CN" sz="2000" b="1" dirty="0">
                <a:solidFill>
                  <a:schemeClr val="bg1"/>
                </a:solidFill>
              </a:rPr>
              <a:t>    </a:t>
            </a:r>
            <a:r>
              <a:rPr lang="zh-CN" altLang="en-US" sz="2000" b="1" dirty="0">
                <a:solidFill>
                  <a:schemeClr val="bg1"/>
                </a:solidFill>
              </a:rPr>
              <a:t> ⑺小柴胡加丹参茵陈汤：原方加丹参</a:t>
            </a:r>
            <a:r>
              <a:rPr lang="en-US" altLang="zh-CN" sz="2000" b="1" dirty="0">
                <a:solidFill>
                  <a:schemeClr val="bg1"/>
                </a:solidFill>
              </a:rPr>
              <a:t>15-30</a:t>
            </a:r>
            <a:r>
              <a:rPr lang="zh-CN" altLang="en-US" sz="2000" b="1" dirty="0">
                <a:solidFill>
                  <a:schemeClr val="bg1"/>
                </a:solidFill>
              </a:rPr>
              <a:t>克，茵陈</a:t>
            </a:r>
            <a:r>
              <a:rPr lang="en-US" altLang="zh-CN" sz="2000" b="1" dirty="0">
                <a:solidFill>
                  <a:schemeClr val="bg1"/>
                </a:solidFill>
              </a:rPr>
              <a:t>18</a:t>
            </a:r>
            <a:r>
              <a:rPr lang="zh-CN" altLang="en-US" sz="2000" b="1" dirty="0">
                <a:solidFill>
                  <a:schemeClr val="bg1"/>
                </a:solidFill>
              </a:rPr>
              <a:t>克。治小柴胡汤证胸胁满而烦、小便黄赤者。肝炎患者常见本方证，小儿尤多。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476672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</a:rPr>
              <a:t>小柴胡汤的腹诊图：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628800"/>
            <a:ext cx="777686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  </a:t>
            </a:r>
            <a:r>
              <a:rPr lang="en-US" altLang="zh-CN" sz="2000" b="1" dirty="0">
                <a:solidFill>
                  <a:schemeClr val="bg1"/>
                </a:solidFill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</a:rPr>
              <a:t>小柴胡汤以胸胁苦满为主证，诊查方法，令病人仰卧，以指头从其肋骨弓下，沿前胸壁里面，向胸腔挤压，触之一种抵抗物，而病人觉压痛之，为小柴胡之腹证（</a:t>
            </a:r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皇汉医学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）。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pic>
        <p:nvPicPr>
          <p:cNvPr id="6" name="图片 5" descr="小柴胡汤证腹诊图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95536" y="3356992"/>
            <a:ext cx="4752527" cy="3030652"/>
          </a:xfrm>
          <a:prstGeom prst="rect">
            <a:avLst/>
          </a:prstGeom>
        </p:spPr>
      </p:pic>
      <p:sp>
        <p:nvSpPr>
          <p:cNvPr id="19458" name="AutoShape 2" descr="http://img0.imgtn.bdimg.com/it/u=1413937587,202857948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460" name="AutoShape 4" descr="http://img0.imgtn.bdimg.com/it/u=1413937587,202857948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" name="图片 6" descr="u=1413937587,2028579489&amp;fm=15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3356992"/>
            <a:ext cx="3096344" cy="302433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571327"/>
            <a:ext cx="80842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经方与经方、经方与时方接轨方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305" y="4149090"/>
            <a:ext cx="43224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柴陈汤（小柴胡汤与二陈汤合方）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305" y="4653280"/>
            <a:ext cx="48450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柴平汤（小柴胡汤与平胃散合方）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2050" y="2254250"/>
            <a:ext cx="3916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柴苓汤（小柴胡汤和五苓散合方）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9803" y="1700808"/>
            <a:ext cx="381642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柴白汤（小柴胡汤与白虎汤合方）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5157192"/>
            <a:ext cx="453650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柴胡温胆汤（小柴胡汤与温胆汤合方）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305" y="2708910"/>
            <a:ext cx="52800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柴朴汤（小柴胡汤与半夏厚朴汤合方）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608" y="3645024"/>
            <a:ext cx="44644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八味解郁汤（小柴胡汤与四逆散合方）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3305" y="3213100"/>
            <a:ext cx="51911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柴陷汤（小柴胡汤与小陷胸汤合方）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11560" y="4077072"/>
            <a:ext cx="7704856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165</a:t>
            </a:r>
            <a:r>
              <a:rPr lang="zh-CN" altLang="en-US" sz="2000" b="1" dirty="0">
                <a:solidFill>
                  <a:schemeClr val="bg1"/>
                </a:solidFill>
              </a:rPr>
              <a:t>条：伤寒发热、汗出不解，心下痞硬、呕吐而下利者，大柴胡汤主之。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32549" y="476672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大柴胡汤方证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1628800"/>
            <a:ext cx="756084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103</a:t>
            </a:r>
            <a:r>
              <a:rPr lang="zh-CN" altLang="en-US" sz="2000" b="1" dirty="0">
                <a:solidFill>
                  <a:schemeClr val="bg1"/>
                </a:solidFill>
              </a:rPr>
              <a:t>条：太阳病，过经十余日，反二三下之，后四五日，柴胡证仍在者，先与小柴胡汤；呕不止、心下急、郁郁微烦者，为未解也，与大柴胡汤下之则愈。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5576" y="2828836"/>
            <a:ext cx="7344816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136</a:t>
            </a:r>
            <a:r>
              <a:rPr lang="zh-CN" altLang="en-US" sz="2000" b="1" dirty="0">
                <a:solidFill>
                  <a:schemeClr val="bg1"/>
                </a:solidFill>
              </a:rPr>
              <a:t>条：伤寒十余日，热结在里，复往来寒热者，与大柴胡汤；但结胸，无大热者，此为水结在胸胁也；但头微汗出者，大陷胸汤主之。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5576" y="5085184"/>
            <a:ext cx="7344816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金匮要略</a:t>
            </a:r>
            <a:r>
              <a:rPr lang="en-US" altLang="zh-CN" sz="2000" b="1" dirty="0">
                <a:solidFill>
                  <a:schemeClr val="bg1"/>
                </a:solidFill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</a:rPr>
              <a:t>腹满寒疝宿食病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12</a:t>
            </a:r>
            <a:r>
              <a:rPr lang="zh-CN" altLang="en-US" sz="2000" b="1" dirty="0">
                <a:solidFill>
                  <a:schemeClr val="bg1"/>
                </a:solidFill>
              </a:rPr>
              <a:t>条：按之心下满痛者，此为实也，当下之，宜大柴胡汤</a:t>
            </a:r>
            <a:r>
              <a:rPr lang="zh-CN" altLang="en-US" b="1" dirty="0">
                <a:solidFill>
                  <a:schemeClr val="bg1"/>
                </a:solidFill>
              </a:rPr>
              <a:t>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3568" y="764704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【</a:t>
            </a:r>
            <a:r>
              <a:rPr lang="zh-CN" altLang="en-US" b="1" dirty="0">
                <a:solidFill>
                  <a:schemeClr val="bg1"/>
                </a:solidFill>
              </a:rPr>
              <a:t>辨证要点</a:t>
            </a:r>
            <a:r>
              <a:rPr lang="en-US" altLang="zh-CN" b="1" dirty="0">
                <a:solidFill>
                  <a:schemeClr val="bg1"/>
                </a:solidFill>
              </a:rPr>
              <a:t>】</a:t>
            </a:r>
            <a:r>
              <a:rPr lang="zh-CN" altLang="en-US" b="1" dirty="0">
                <a:solidFill>
                  <a:schemeClr val="bg1"/>
                </a:solidFill>
              </a:rPr>
              <a:t>胸胁苦满、口苦咽干、心下急，里实者。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568" y="4724891"/>
            <a:ext cx="7272808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  </a:t>
            </a:r>
            <a:r>
              <a:rPr lang="zh-CN" altLang="en-US" b="1" dirty="0">
                <a:solidFill>
                  <a:schemeClr val="bg1"/>
                </a:solidFill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</a:rPr>
              <a:t>何为“按之心下满痛”？这是古代医学的腹诊法。心下，为剑突下三角区，小三角仅限在剑突下，所谓的心窝；大三角则可至两肋弓下，即整个上腹部。按之心下满痛，指剑突下或上腹部有明显的压痛，医生指尖也有明显的抵抗感，而且局部有胀满。这是大柴胡汤证的重要客观指征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5576" y="2060342"/>
            <a:ext cx="6840760" cy="2398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411760" y="1340768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大柴胡汤腹诊图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33098" y="4941426"/>
            <a:ext cx="7776864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   </a:t>
            </a:r>
            <a:r>
              <a:rPr lang="zh-CN" altLang="en-US" sz="2000" b="1" dirty="0">
                <a:solidFill>
                  <a:schemeClr val="bg1"/>
                </a:solidFill>
              </a:rPr>
              <a:t>大柴胡汤体质的高血压、高脂血症、糖尿病、胆囊炎胆石症、胰腺炎、胃炎胃溃疡、肠梗阻、单纯性肥胖、心律不齐、便秘、乳腺小叶增生、头痛、耳鸣、失眠等等，均可以使用大柴胡汤。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568" y="2852936"/>
            <a:ext cx="7704856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   </a:t>
            </a:r>
            <a:r>
              <a:rPr lang="zh-CN" altLang="en-US" sz="2000" b="1" dirty="0">
                <a:solidFill>
                  <a:schemeClr val="bg1"/>
                </a:solidFill>
              </a:rPr>
              <a:t>黄煌教授发现那些适用大柴胡汤的患者，大多体格壮实，肌肉比较坚紧，上身宽大饱满，面宽肩宽，颈部粗短，胸围大。面部肌肉僵硬紧张，而且中老年多见。以后，看到这种体型的患者，脑海中必定浮现大柴胡汤，必定要去按压其人的上腹部</a:t>
            </a:r>
            <a:r>
              <a:rPr lang="en-US" altLang="zh-CN" sz="2000" b="1" dirty="0">
                <a:solidFill>
                  <a:schemeClr val="bg1"/>
                </a:solidFill>
              </a:rPr>
              <a:t>……</a:t>
            </a:r>
            <a:r>
              <a:rPr lang="zh-CN" altLang="en-US" sz="2000" b="1" dirty="0">
                <a:solidFill>
                  <a:schemeClr val="bg1"/>
                </a:solidFill>
              </a:rPr>
              <a:t>。我管这种人叫“大柴胡汤体质”。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1052736"/>
            <a:ext cx="7272808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    </a:t>
            </a:r>
            <a:r>
              <a:rPr lang="zh-CN" altLang="en-US" sz="2000" b="1" dirty="0">
                <a:solidFill>
                  <a:schemeClr val="bg1"/>
                </a:solidFill>
              </a:rPr>
              <a:t>有</a:t>
            </a:r>
            <a:r>
              <a:rPr lang="en-US" altLang="zh-CN" sz="2000" b="1" dirty="0">
                <a:solidFill>
                  <a:schemeClr val="bg1"/>
                </a:solidFill>
              </a:rPr>
              <a:t>'</a:t>
            </a:r>
            <a:r>
              <a:rPr lang="zh-CN" altLang="en-US" sz="2000" b="1" dirty="0">
                <a:solidFill>
                  <a:schemeClr val="bg1"/>
                </a:solidFill>
              </a:rPr>
              <a:t>按之心下满痛</a:t>
            </a:r>
            <a:r>
              <a:rPr lang="en-US" altLang="zh-CN" sz="2000" b="1" dirty="0">
                <a:solidFill>
                  <a:schemeClr val="bg1"/>
                </a:solidFill>
              </a:rPr>
              <a:t>'</a:t>
            </a:r>
            <a:r>
              <a:rPr lang="zh-CN" altLang="en-US" sz="2000" b="1" dirty="0">
                <a:solidFill>
                  <a:schemeClr val="bg1"/>
                </a:solidFill>
              </a:rPr>
              <a:t>的人，经常伴有胃肠动力障碍。比如或呕吐、嗳气、上腹胀痛；或反流酸水、流口水、口干苦，或食欲不振，或虽有食欲而不敢多吃，一吃就胀痛。而且舌苔多厚。这种患者，不论何种疾病，用大柴胡汤特别有效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3384" y="476672"/>
            <a:ext cx="57246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柴胡加芒硝汤方证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4" y="1988840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《</a:t>
            </a:r>
            <a:r>
              <a:rPr lang="zh-CN" altLang="en-US" b="1" dirty="0">
                <a:solidFill>
                  <a:schemeClr val="bg1"/>
                </a:solidFill>
              </a:rPr>
              <a:t>伤寒论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第</a:t>
            </a:r>
            <a:r>
              <a:rPr lang="en-US" altLang="zh-CN" b="1" dirty="0">
                <a:solidFill>
                  <a:schemeClr val="bg1"/>
                </a:solidFill>
              </a:rPr>
              <a:t>104</a:t>
            </a:r>
            <a:r>
              <a:rPr lang="zh-CN" altLang="en-US" b="1" dirty="0">
                <a:solidFill>
                  <a:schemeClr val="bg1"/>
                </a:solidFill>
              </a:rPr>
              <a:t>条：伤寒十三日不解，胸胁满而呕，日晡所发潮热，已而微利。此本柴胡证，下之以不得利，今反利者，知医以丸药下之，此非其治也。潮热者，实也。先宜服小柴胡汤以解外，后以柴胡加芒硝汤主之。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21598" y="3645024"/>
            <a:ext cx="4570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【</a:t>
            </a:r>
            <a:r>
              <a:rPr lang="zh-CN" altLang="en-US" b="1" dirty="0">
                <a:solidFill>
                  <a:schemeClr val="bg1"/>
                </a:solidFill>
              </a:rPr>
              <a:t>辨证要点</a:t>
            </a:r>
            <a:r>
              <a:rPr lang="en-US" altLang="zh-CN" b="1" dirty="0">
                <a:solidFill>
                  <a:schemeClr val="bg1"/>
                </a:solidFill>
              </a:rPr>
              <a:t>】</a:t>
            </a:r>
            <a:r>
              <a:rPr lang="zh-CN" altLang="en-US" b="1" dirty="0">
                <a:solidFill>
                  <a:schemeClr val="bg1"/>
                </a:solidFill>
              </a:rPr>
              <a:t>小柴胡汤证里有热而大便难者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4437112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柴胡加芒硝汤可以看做是小柴胡汤和调胃承气汤合方的加减方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5286437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柴胡加芒硝汤方证属于少阳、阳明合病证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476672"/>
            <a:ext cx="780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柴胡去半夏加瓜蒌汤方证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4" y="1916832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《</a:t>
            </a:r>
            <a:r>
              <a:rPr lang="zh-CN" altLang="en-US" b="1" dirty="0">
                <a:solidFill>
                  <a:schemeClr val="bg1"/>
                </a:solidFill>
              </a:rPr>
              <a:t>金匮要略</a:t>
            </a:r>
            <a:r>
              <a:rPr lang="en-US" altLang="zh-CN" b="1" dirty="0">
                <a:solidFill>
                  <a:schemeClr val="bg1"/>
                </a:solidFill>
              </a:rPr>
              <a:t>·</a:t>
            </a:r>
            <a:r>
              <a:rPr lang="zh-CN" altLang="en-US" b="1" dirty="0">
                <a:solidFill>
                  <a:schemeClr val="bg1"/>
                </a:solidFill>
              </a:rPr>
              <a:t>疟病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附方（二）；柴胡去半夏加栝蒌汤：治疟病发渴者，亦治劳疟。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99592" y="3284984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【</a:t>
            </a:r>
            <a:r>
              <a:rPr lang="zh-CN" altLang="en-US" b="1" dirty="0">
                <a:solidFill>
                  <a:schemeClr val="bg1"/>
                </a:solidFill>
              </a:rPr>
              <a:t>辨证要点</a:t>
            </a:r>
            <a:r>
              <a:rPr lang="en-US" altLang="zh-CN" b="1" dirty="0">
                <a:solidFill>
                  <a:schemeClr val="bg1"/>
                </a:solidFill>
              </a:rPr>
              <a:t>】</a:t>
            </a:r>
            <a:r>
              <a:rPr lang="zh-CN" altLang="en-US" b="1" dirty="0">
                <a:solidFill>
                  <a:schemeClr val="bg1"/>
                </a:solidFill>
              </a:rPr>
              <a:t>小柴胡汤方证不呕而渴明显者。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450912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柴胡去半夏加栝楼汤方证属于少阳、阳明合病证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60041" y="476672"/>
            <a:ext cx="64171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柴胡桂枝干姜汤方证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576" y="1916832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  《</a:t>
            </a:r>
            <a:r>
              <a:rPr lang="zh-CN" altLang="en-US" b="1" dirty="0">
                <a:solidFill>
                  <a:schemeClr val="bg1"/>
                </a:solidFill>
              </a:rPr>
              <a:t>伤寒论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第</a:t>
            </a:r>
            <a:r>
              <a:rPr lang="en-US" altLang="zh-CN" b="1" dirty="0">
                <a:solidFill>
                  <a:schemeClr val="bg1"/>
                </a:solidFill>
              </a:rPr>
              <a:t>147</a:t>
            </a:r>
            <a:r>
              <a:rPr lang="zh-CN" altLang="en-US" b="1" dirty="0">
                <a:solidFill>
                  <a:schemeClr val="bg1"/>
                </a:solidFill>
              </a:rPr>
              <a:t>条：伤寒五六日，已发汗而复下之，胸胁满微结、小便不利、渴而不呕、但头汗出、往来寒热、心烦者，此为未解也，柴胡桂枝干姜汤主之。</a:t>
            </a:r>
            <a:r>
              <a:rPr lang="zh-CN" altLang="en-US" b="1" dirty="0"/>
              <a:t> </a:t>
            </a:r>
            <a:endParaRPr lang="zh-CN" altLang="en-US" b="1" dirty="0"/>
          </a:p>
        </p:txBody>
      </p:sp>
      <p:sp>
        <p:nvSpPr>
          <p:cNvPr id="6" name="矩形 5"/>
          <p:cNvSpPr/>
          <p:nvPr/>
        </p:nvSpPr>
        <p:spPr>
          <a:xfrm>
            <a:off x="827584" y="306896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《</a:t>
            </a:r>
            <a:r>
              <a:rPr lang="zh-CN" altLang="en-US" b="1" dirty="0">
                <a:solidFill>
                  <a:schemeClr val="bg1"/>
                </a:solidFill>
              </a:rPr>
              <a:t>金匮要略</a:t>
            </a:r>
            <a:r>
              <a:rPr lang="en-US" altLang="zh-CN" b="1" dirty="0">
                <a:solidFill>
                  <a:schemeClr val="bg1"/>
                </a:solidFill>
              </a:rPr>
              <a:t>·</a:t>
            </a:r>
            <a:r>
              <a:rPr lang="zh-CN" altLang="en-US" b="1" dirty="0">
                <a:solidFill>
                  <a:schemeClr val="bg1"/>
                </a:solidFill>
              </a:rPr>
              <a:t>疟病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附方（三）：柴胡桂姜汤方：治疟寒多，微有热，或但寒不热，服一剂如神效</a:t>
            </a:r>
            <a:r>
              <a:rPr lang="zh-CN" altLang="en-US" b="1" dirty="0"/>
              <a:t>。</a:t>
            </a:r>
            <a:endParaRPr lang="zh-CN" altLang="en-US" b="1" dirty="0"/>
          </a:p>
        </p:txBody>
      </p:sp>
      <p:sp>
        <p:nvSpPr>
          <p:cNvPr id="7" name="矩形 6"/>
          <p:cNvSpPr/>
          <p:nvPr/>
        </p:nvSpPr>
        <p:spPr>
          <a:xfrm>
            <a:off x="827584" y="40770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【</a:t>
            </a:r>
            <a:r>
              <a:rPr lang="zh-CN" altLang="en-US" b="1" dirty="0">
                <a:solidFill>
                  <a:schemeClr val="bg1"/>
                </a:solidFill>
              </a:rPr>
              <a:t>辨证要点</a:t>
            </a:r>
            <a:r>
              <a:rPr lang="en-US" altLang="zh-CN" b="1" dirty="0">
                <a:solidFill>
                  <a:schemeClr val="bg1"/>
                </a:solidFill>
              </a:rPr>
              <a:t>】</a:t>
            </a:r>
            <a:r>
              <a:rPr lang="zh-CN" altLang="en-US" b="1" dirty="0">
                <a:solidFill>
                  <a:schemeClr val="bg1"/>
                </a:solidFill>
              </a:rPr>
              <a:t>小柴胡汤证而见口干渴明显，但呕不明显，心下微结、气上冲或外不和者。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4931876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柴胡桂枝干姜汤属于厥阴病方证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5445224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  柴胡桂枝干姜汤是介于小柴胡汤和柴胡人参汤</a:t>
            </a:r>
            <a:r>
              <a:rPr lang="en-US" altLang="zh-CN" b="1" dirty="0">
                <a:solidFill>
                  <a:schemeClr val="bg1"/>
                </a:solidFill>
              </a:rPr>
              <a:t>{</a:t>
            </a:r>
            <a:r>
              <a:rPr lang="zh-CN" altLang="en-US" b="1" dirty="0">
                <a:solidFill>
                  <a:schemeClr val="bg1"/>
                </a:solidFill>
              </a:rPr>
              <a:t>小柴胡汤与人参汤（理中汤）的合方</a:t>
            </a:r>
            <a:r>
              <a:rPr lang="en-US" altLang="zh-CN" b="1" dirty="0">
                <a:solidFill>
                  <a:schemeClr val="bg1"/>
                </a:solidFill>
              </a:rPr>
              <a:t>}</a:t>
            </a:r>
            <a:r>
              <a:rPr lang="zh-CN" altLang="en-US" b="1" dirty="0">
                <a:solidFill>
                  <a:schemeClr val="bg1"/>
                </a:solidFill>
              </a:rPr>
              <a:t>，之间的过度（中介）方证。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52538" y="476672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柴胡桂枝汤方证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560" y="170080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《</a:t>
            </a:r>
            <a:r>
              <a:rPr lang="zh-CN" altLang="en-US" b="1" dirty="0">
                <a:solidFill>
                  <a:schemeClr val="bg1"/>
                </a:solidFill>
              </a:rPr>
              <a:t>伤寒论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第</a:t>
            </a:r>
            <a:r>
              <a:rPr lang="en-US" altLang="zh-CN" b="1" dirty="0">
                <a:solidFill>
                  <a:schemeClr val="bg1"/>
                </a:solidFill>
              </a:rPr>
              <a:t>146</a:t>
            </a:r>
            <a:r>
              <a:rPr lang="zh-CN" altLang="en-US" b="1" dirty="0">
                <a:solidFill>
                  <a:schemeClr val="bg1"/>
                </a:solidFill>
              </a:rPr>
              <a:t>条：伤寒六七日，发热、微恶寒、支节烦痛、微呕、心下支结、外证未去者，柴胡桂枝汤主之。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996952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《</a:t>
            </a:r>
            <a:r>
              <a:rPr lang="zh-CN" altLang="en-US" b="1" dirty="0">
                <a:solidFill>
                  <a:schemeClr val="bg1"/>
                </a:solidFill>
              </a:rPr>
              <a:t>金匮要略</a:t>
            </a:r>
            <a:r>
              <a:rPr lang="en-US" altLang="zh-CN" b="1" dirty="0">
                <a:solidFill>
                  <a:schemeClr val="bg1"/>
                </a:solidFill>
              </a:rPr>
              <a:t>·</a:t>
            </a:r>
            <a:r>
              <a:rPr lang="zh-CN" altLang="en-US" b="1" dirty="0">
                <a:solidFill>
                  <a:schemeClr val="bg1"/>
                </a:solidFill>
              </a:rPr>
              <a:t>腹满寒疝宿食病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附方（二）：</a:t>
            </a:r>
            <a:r>
              <a:rPr lang="en-US" altLang="zh-CN" b="1" dirty="0">
                <a:solidFill>
                  <a:schemeClr val="bg1"/>
                </a:solidFill>
              </a:rPr>
              <a:t>《</a:t>
            </a:r>
            <a:r>
              <a:rPr lang="zh-CN" altLang="en-US" b="1" dirty="0">
                <a:solidFill>
                  <a:schemeClr val="bg1"/>
                </a:solidFill>
              </a:rPr>
              <a:t>外台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柴胡桂枝汤方：治心腹卒中痛者。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4437112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《</a:t>
            </a:r>
            <a:r>
              <a:rPr lang="zh-CN" altLang="en-US" b="1" dirty="0">
                <a:solidFill>
                  <a:schemeClr val="bg1"/>
                </a:solidFill>
              </a:rPr>
              <a:t>唐本伤寒论</a:t>
            </a:r>
            <a:r>
              <a:rPr lang="en-US" altLang="zh-CN" b="1" dirty="0">
                <a:solidFill>
                  <a:schemeClr val="bg1"/>
                </a:solidFill>
              </a:rPr>
              <a:t>.</a:t>
            </a:r>
            <a:r>
              <a:rPr lang="zh-CN" altLang="en-US" b="1" dirty="0">
                <a:solidFill>
                  <a:schemeClr val="bg1"/>
                </a:solidFill>
              </a:rPr>
              <a:t>太阳病用柴胡汤法第四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：发汗多，亡阳谵（狂）语者，不可下，与柴胡桂枝汤，和其荣卫，以通津液后，自愈。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63688" y="3429000"/>
            <a:ext cx="482453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539552" y="1412776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【</a:t>
            </a:r>
            <a:r>
              <a:rPr lang="zh-CN" altLang="en-US" b="1" dirty="0">
                <a:solidFill>
                  <a:schemeClr val="bg1"/>
                </a:solidFill>
              </a:rPr>
              <a:t>辨证要点</a:t>
            </a:r>
            <a:r>
              <a:rPr lang="en-US" altLang="zh-CN" b="1" dirty="0">
                <a:solidFill>
                  <a:schemeClr val="bg1"/>
                </a:solidFill>
              </a:rPr>
              <a:t>】</a:t>
            </a:r>
            <a:r>
              <a:rPr lang="zh-CN" altLang="en-US" b="1" dirty="0">
                <a:solidFill>
                  <a:schemeClr val="bg1"/>
                </a:solidFill>
              </a:rPr>
              <a:t>小柴胡汤证与桂枝汤证同时并见者。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2060848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柴胡桂枝汤方证属于少阳、阳明合病证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9792" y="2780928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柴胡桂枝汤腹诊图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13791" y="476672"/>
            <a:ext cx="7109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柴胡加龙骨牡蛎汤方证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4" y="2060848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《</a:t>
            </a:r>
            <a:r>
              <a:rPr lang="zh-CN" altLang="en-US" b="1" dirty="0">
                <a:solidFill>
                  <a:schemeClr val="bg1"/>
                </a:solidFill>
              </a:rPr>
              <a:t>伤寒论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第</a:t>
            </a:r>
            <a:r>
              <a:rPr lang="en-US" altLang="zh-CN" b="1" dirty="0">
                <a:solidFill>
                  <a:schemeClr val="bg1"/>
                </a:solidFill>
              </a:rPr>
              <a:t>107</a:t>
            </a:r>
            <a:r>
              <a:rPr lang="zh-CN" altLang="en-US" b="1" dirty="0">
                <a:solidFill>
                  <a:schemeClr val="bg1"/>
                </a:solidFill>
              </a:rPr>
              <a:t>条：伤寒八九日，下之，胸满、烦惊、小便不利、谵语、一身尽重，不可转侧者，柴胡加龙骨牡蛎汤主之。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99592" y="314096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【</a:t>
            </a:r>
            <a:r>
              <a:rPr lang="zh-CN" altLang="en-US" b="1" dirty="0">
                <a:solidFill>
                  <a:schemeClr val="bg1"/>
                </a:solidFill>
              </a:rPr>
              <a:t>辨证要点</a:t>
            </a:r>
            <a:r>
              <a:rPr lang="en-US" altLang="zh-CN" b="1" dirty="0">
                <a:solidFill>
                  <a:schemeClr val="bg1"/>
                </a:solidFill>
              </a:rPr>
              <a:t>】</a:t>
            </a:r>
            <a:r>
              <a:rPr lang="zh-CN" altLang="en-US" b="1" dirty="0">
                <a:solidFill>
                  <a:schemeClr val="bg1"/>
                </a:solidFill>
              </a:rPr>
              <a:t>小柴胡汤证见气冲心悸、二便不利、烦惊不安者。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436510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柴胡加龙骨牡蛎汤属于太阳、少阳、阳明合病证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5035" y="476672"/>
            <a:ext cx="3647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四逆散方证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9934" y="1452141"/>
            <a:ext cx="756084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</a:rPr>
              <a:t>伤寒论</a:t>
            </a:r>
            <a:r>
              <a:rPr lang="en-US" altLang="zh-CN" sz="2000" b="1" dirty="0">
                <a:solidFill>
                  <a:schemeClr val="bg1"/>
                </a:solidFill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</a:rPr>
              <a:t>第</a:t>
            </a:r>
            <a:r>
              <a:rPr lang="en-US" altLang="zh-CN" sz="2000" b="1" dirty="0">
                <a:solidFill>
                  <a:schemeClr val="bg1"/>
                </a:solidFill>
              </a:rPr>
              <a:t>318</a:t>
            </a:r>
            <a:r>
              <a:rPr lang="zh-CN" altLang="en-US" sz="2000" b="1" dirty="0">
                <a:solidFill>
                  <a:schemeClr val="bg1"/>
                </a:solidFill>
              </a:rPr>
              <a:t>条：四逆，其人或咳、或悸、或小便不利、或腹中痛、或泄利下重者，四逆散主之。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2247151"/>
            <a:ext cx="756084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    </a:t>
            </a:r>
            <a:r>
              <a:rPr lang="zh-CN" altLang="en-US" sz="2000" b="1" dirty="0">
                <a:solidFill>
                  <a:schemeClr val="bg1"/>
                </a:solidFill>
              </a:rPr>
              <a:t>本条所述明明是少阳病症，而冠之以少阴病者，可有以下二义</a:t>
            </a:r>
            <a:r>
              <a:rPr lang="en-US" altLang="zh-CN" sz="2000" b="1" dirty="0">
                <a:solidFill>
                  <a:schemeClr val="bg1"/>
                </a:solidFill>
              </a:rPr>
              <a:t>:</a:t>
            </a:r>
            <a:r>
              <a:rPr lang="zh-CN" altLang="en-US" sz="2000" b="1" dirty="0">
                <a:solidFill>
                  <a:schemeClr val="bg1"/>
                </a:solidFill>
              </a:rPr>
              <a:t>①原本少阴病，今传入半表半里而转属少阳也；②由于热壅气郁，血行受阻，因致脉微细、四逆，形似少阴病的外观，因以少阴病冠之，教人加意鉴别也。不过验之实践，四逆见本方证者甚少，故本方的应用，不必限于以上所述的四逆。凡形似大柴胡汤证、不呕且不可下者，大都宜本方。又由于本条所述或腹中痛、或泄利下重之治，则痢疾用于本方的机会甚明，宜注意</a:t>
            </a:r>
            <a:r>
              <a:rPr lang="zh-CN" altLang="en-US" sz="2000" b="1" dirty="0"/>
              <a:t>。</a:t>
            </a:r>
            <a:endParaRPr lang="zh-CN" alt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458112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四逆散由三部分组成：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584" y="500388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1</a:t>
            </a:r>
            <a:r>
              <a:rPr lang="zh-CN" altLang="en-US" b="1" dirty="0">
                <a:solidFill>
                  <a:schemeClr val="bg1"/>
                </a:solidFill>
              </a:rPr>
              <a:t>、小柴胡汤的主药：柴胡、甘草；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84" y="53639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2</a:t>
            </a:r>
            <a:r>
              <a:rPr lang="zh-CN" altLang="en-US" b="1" dirty="0">
                <a:solidFill>
                  <a:schemeClr val="bg1"/>
                </a:solidFill>
              </a:rPr>
              <a:t>、芍药甘草汤：芍药、甘草；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7584" y="573325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3</a:t>
            </a:r>
            <a:r>
              <a:rPr lang="zh-CN" altLang="en-US" b="1" dirty="0">
                <a:solidFill>
                  <a:schemeClr val="bg1"/>
                </a:solidFill>
              </a:rPr>
              <a:t>、枳实芍药散：枳实、芍药。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3568" y="980728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【</a:t>
            </a:r>
            <a:r>
              <a:rPr lang="zh-CN" altLang="en-US" b="1" dirty="0">
                <a:solidFill>
                  <a:schemeClr val="bg1"/>
                </a:solidFill>
              </a:rPr>
              <a:t>辨证要点</a:t>
            </a:r>
            <a:r>
              <a:rPr lang="en-US" altLang="zh-CN" b="1" dirty="0">
                <a:solidFill>
                  <a:schemeClr val="bg1"/>
                </a:solidFill>
              </a:rPr>
              <a:t>】</a:t>
            </a:r>
            <a:r>
              <a:rPr lang="zh-CN" altLang="en-US" b="1" dirty="0">
                <a:solidFill>
                  <a:schemeClr val="bg1"/>
                </a:solidFill>
              </a:rPr>
              <a:t>胸胁苦满、或腹痛、大便溏泄者。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55679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四逆散属于少阳病方证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2123564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四逆散方证是介于大、小柴胡汤之间的过度（中介）方证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979712" y="3501008"/>
            <a:ext cx="4536504" cy="311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843808" y="2924944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四逆散证腹诊图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692696"/>
            <a:ext cx="80842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成都中医药大学陈潮祖教授妙语方解</a:t>
            </a:r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——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肝主经隧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1556792"/>
            <a:ext cx="7920880" cy="4892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   </a:t>
            </a:r>
            <a:r>
              <a:rPr lang="zh-CN" altLang="en-US" sz="2400" b="1" dirty="0">
                <a:solidFill>
                  <a:schemeClr val="bg1"/>
                </a:solidFill>
              </a:rPr>
              <a:t> 四逆散，主治肝气郁结。症见四肢逆冷，或咳，或悸，或小便不利，或腹中痛，或泄利下重者。陈老认为，该方所治证象见于五脏，是与肝的筋膜痉挛引起气血津液流通不利有关。五脏六腑及肢体上下，均由大小不同的经隧联成一体。经隧是由肝主的筋膜构成。经隧挛急，影响血液流通，阳气内郁不能达于四末，而为四肢逆冷；脉络紧张，血运不利，遂致心悸；肺系紧张，肺气不利，则咳嗽；肾系挛急，水道失修，则见小便不利；胆道痉挛，胆汁壅阻，则腹中急痛。四逆散中的柴胡、枳壳舒畅气机，使气液流通，有利于经隧的和柔；芍药、甘草的柔肝缓急，使经隧和柔又利于气津流畅。故柔和筋脉与调畅气机两组药就成为治疗此证的基本结构。这样的方解，即使是初学方剂者，也很容易理解，便于记忆掌握。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404664"/>
            <a:ext cx="78021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柴胡剂的临床应用示意图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67544" y="2564904"/>
            <a:ext cx="1440160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柴胡桂枝汤</a:t>
            </a:r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395536" y="3789040"/>
            <a:ext cx="1512168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柴胡麻黄汤</a:t>
            </a:r>
            <a:endParaRPr lang="zh-CN" altLang="en-US" dirty="0"/>
          </a:p>
        </p:txBody>
      </p:sp>
      <p:sp>
        <p:nvSpPr>
          <p:cNvPr id="7" name="圆角矩形 6"/>
          <p:cNvSpPr/>
          <p:nvPr/>
        </p:nvSpPr>
        <p:spPr>
          <a:xfrm>
            <a:off x="395536" y="4653136"/>
            <a:ext cx="1584176" cy="5040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柴胡葛根汤</a:t>
            </a:r>
            <a:endParaRPr lang="zh-CN" altLang="en-US" dirty="0"/>
          </a:p>
        </p:txBody>
      </p:sp>
      <p:sp>
        <p:nvSpPr>
          <p:cNvPr id="8" name="椭圆 7"/>
          <p:cNvSpPr/>
          <p:nvPr/>
        </p:nvSpPr>
        <p:spPr>
          <a:xfrm>
            <a:off x="3347864" y="3212976"/>
            <a:ext cx="1368152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小柴胡汤</a:t>
            </a:r>
            <a:endParaRPr lang="zh-CN" altLang="en-US" dirty="0"/>
          </a:p>
        </p:txBody>
      </p:sp>
      <p:sp>
        <p:nvSpPr>
          <p:cNvPr id="10" name="圆角矩形 9"/>
          <p:cNvSpPr/>
          <p:nvPr/>
        </p:nvSpPr>
        <p:spPr>
          <a:xfrm>
            <a:off x="7164288" y="3645024"/>
            <a:ext cx="1512168" cy="5040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大柴胡汤</a:t>
            </a:r>
            <a:endParaRPr lang="zh-CN" altLang="en-US" dirty="0"/>
          </a:p>
        </p:txBody>
      </p:sp>
      <p:sp>
        <p:nvSpPr>
          <p:cNvPr id="12" name="圆角矩形 11"/>
          <p:cNvSpPr/>
          <p:nvPr/>
        </p:nvSpPr>
        <p:spPr>
          <a:xfrm>
            <a:off x="7092315" y="2375535"/>
            <a:ext cx="1584325" cy="6934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柴胡加芒硝汤</a:t>
            </a:r>
            <a:endParaRPr lang="zh-CN" altLang="en-US" dirty="0"/>
          </a:p>
        </p:txBody>
      </p:sp>
      <p:sp>
        <p:nvSpPr>
          <p:cNvPr id="13" name="圆角矩形 12"/>
          <p:cNvSpPr/>
          <p:nvPr/>
        </p:nvSpPr>
        <p:spPr>
          <a:xfrm>
            <a:off x="7164288" y="4581128"/>
            <a:ext cx="1512168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柴胡人参汤</a:t>
            </a:r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>
            <a:off x="611560" y="1340768"/>
            <a:ext cx="1224136" cy="86409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表证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347864" y="1340768"/>
            <a:ext cx="1368152" cy="864096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半表半里证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092280" y="1268760"/>
            <a:ext cx="1224136" cy="936104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里证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3" name="右箭头 22"/>
          <p:cNvSpPr/>
          <p:nvPr/>
        </p:nvSpPr>
        <p:spPr>
          <a:xfrm rot="20291794">
            <a:off x="4724861" y="3413939"/>
            <a:ext cx="730656" cy="188353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右箭头 23"/>
          <p:cNvSpPr/>
          <p:nvPr/>
        </p:nvSpPr>
        <p:spPr>
          <a:xfrm rot="13005288">
            <a:off x="6311688" y="3555001"/>
            <a:ext cx="732941" cy="18037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5508104" y="2636912"/>
            <a:ext cx="1008112" cy="648072"/>
          </a:xfrm>
          <a:prstGeom prst="triangl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580112" y="291565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四逆散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流程图: 决策 29"/>
          <p:cNvSpPr/>
          <p:nvPr/>
        </p:nvSpPr>
        <p:spPr>
          <a:xfrm>
            <a:off x="4932040" y="5085184"/>
            <a:ext cx="1440160" cy="648072"/>
          </a:xfrm>
          <a:prstGeom prst="flowChartDecision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148064" y="521990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柴桂姜汤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2" name="右箭头 31"/>
          <p:cNvSpPr/>
          <p:nvPr/>
        </p:nvSpPr>
        <p:spPr>
          <a:xfrm rot="2641898">
            <a:off x="4374815" y="4699333"/>
            <a:ext cx="950893" cy="190559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左箭头 32"/>
          <p:cNvSpPr/>
          <p:nvPr/>
        </p:nvSpPr>
        <p:spPr>
          <a:xfrm rot="20160984">
            <a:off x="6156281" y="4972655"/>
            <a:ext cx="904453" cy="192631"/>
          </a:xfrm>
          <a:prstGeom prst="lef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wipe dir="d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十字星 13"/>
          <p:cNvSpPr/>
          <p:nvPr/>
        </p:nvSpPr>
        <p:spPr>
          <a:xfrm>
            <a:off x="755576" y="1340768"/>
            <a:ext cx="360040" cy="432048"/>
          </a:xfrm>
          <a:prstGeom prst="star4">
            <a:avLst>
              <a:gd name="adj" fmla="val 24097"/>
            </a:avLst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234482" y="260648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案例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988840"/>
            <a:ext cx="896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  </a:t>
            </a:r>
            <a:r>
              <a:rPr lang="zh-CN" altLang="en-US" sz="3600" b="1" dirty="0">
                <a:solidFill>
                  <a:schemeClr val="bg1"/>
                </a:solidFill>
              </a:rPr>
              <a:t>大柴胡汤合桂枝茯苓丸治疗蛛网膜下腔 </a:t>
            </a:r>
            <a:br>
              <a:rPr lang="en-US" altLang="zh-CN" sz="3600" b="1" dirty="0">
                <a:solidFill>
                  <a:schemeClr val="bg1"/>
                </a:solidFill>
              </a:rPr>
            </a:br>
            <a:r>
              <a:rPr lang="en-US" altLang="zh-CN" sz="3600" b="1" dirty="0">
                <a:solidFill>
                  <a:schemeClr val="bg1"/>
                </a:solidFill>
              </a:rPr>
              <a:t>  </a:t>
            </a:r>
            <a:r>
              <a:rPr lang="zh-CN" altLang="en-US" sz="3600" b="1" dirty="0">
                <a:solidFill>
                  <a:schemeClr val="bg1"/>
                </a:solidFill>
              </a:rPr>
              <a:t>出血案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4077072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</a:rPr>
              <a:t>柴胡桂枝干姜汤合当归芍药散治疗心梗案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4365104"/>
            <a:ext cx="8352928" cy="1689051"/>
          </a:xfrm>
        </p:spPr>
        <p:txBody>
          <a:bodyPr>
            <a:normAutofit fontScale="62500" lnSpcReduction="20000"/>
          </a:bodyPr>
          <a:lstStyle/>
          <a:p>
            <a:endParaRPr lang="en-US" altLang="zh-CN" sz="4800" b="1" dirty="0"/>
          </a:p>
          <a:p>
            <a:pPr marL="0" indent="0">
              <a:buNone/>
            </a:pPr>
            <a:r>
              <a:rPr lang="zh-CN" altLang="en-US" sz="3600" b="1" dirty="0"/>
              <a:t>           </a:t>
            </a:r>
            <a:endParaRPr lang="en-US" altLang="zh-CN" sz="3600" b="1" dirty="0"/>
          </a:p>
          <a:p>
            <a:pPr marL="0" indent="0">
              <a:buNone/>
            </a:pPr>
            <a:r>
              <a:rPr lang="en-US" altLang="zh-CN" sz="3600" b="1" dirty="0"/>
              <a:t>       </a:t>
            </a:r>
            <a:r>
              <a:rPr lang="zh-CN" altLang="en-US" sz="5800" b="1" dirty="0">
                <a:solidFill>
                  <a:schemeClr val="bg1"/>
                </a:solidFill>
              </a:rPr>
              <a:t>既是我的理想，更是我终身的追求！</a:t>
            </a:r>
            <a:endParaRPr lang="en-US" altLang="zh-CN" sz="5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sz="3600" b="1" dirty="0"/>
          </a:p>
        </p:txBody>
      </p:sp>
      <p:sp>
        <p:nvSpPr>
          <p:cNvPr id="5" name="矩形 4"/>
          <p:cNvSpPr/>
          <p:nvPr/>
        </p:nvSpPr>
        <p:spPr>
          <a:xfrm>
            <a:off x="1187624" y="1556792"/>
            <a:ext cx="50321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勤求博采成大医</a:t>
            </a:r>
            <a:endParaRPr lang="zh-CN" alt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67744" y="3284984"/>
            <a:ext cx="50321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济世活人救苍生</a:t>
            </a:r>
            <a:endParaRPr lang="zh-CN" alt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龙腾四海">
  <a:themeElements>
    <a:clrScheme name="龙腾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龙腾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龙腾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11779</Words>
  <Application>WPS 演示</Application>
  <PresentationFormat>全屏显示(4:3)</PresentationFormat>
  <Paragraphs>661</Paragraphs>
  <Slides>72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72</vt:i4>
      </vt:variant>
    </vt:vector>
  </HeadingPairs>
  <TitlesOfParts>
    <vt:vector size="87" baseType="lpstr">
      <vt:lpstr>Arial</vt:lpstr>
      <vt:lpstr>宋体</vt:lpstr>
      <vt:lpstr>Wingdings</vt:lpstr>
      <vt:lpstr>Wingdings 2</vt:lpstr>
      <vt:lpstr>Arial</vt:lpstr>
      <vt:lpstr>华文楷体</vt:lpstr>
      <vt:lpstr>Cambria</vt:lpstr>
      <vt:lpstr>微软雅黑</vt:lpstr>
      <vt:lpstr>Arial Unicode MS</vt:lpstr>
      <vt:lpstr>Calibri</vt:lpstr>
      <vt:lpstr>华文行楷</vt:lpstr>
      <vt:lpstr>Wingdings</vt:lpstr>
      <vt:lpstr>隶书</vt:lpstr>
      <vt:lpstr>Maiandra GD</vt:lpstr>
      <vt:lpstr>龙腾四海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胡（希恕）氏伤寒学派简介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六经的实质是六证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方证四要素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黑色玫瑰</cp:lastModifiedBy>
  <cp:revision>145</cp:revision>
  <dcterms:created xsi:type="dcterms:W3CDTF">2018-04-27T06:38:00Z</dcterms:created>
  <dcterms:modified xsi:type="dcterms:W3CDTF">2019-09-16T08:05:34Z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2052-11.1.0.9069</vt:lpwstr>
  </property>
</Properties>
</file>